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80" r:id="rId1"/>
  </p:sldMasterIdLst>
  <p:notesMasterIdLst>
    <p:notesMasterId r:id="rId61"/>
  </p:notesMasterIdLst>
  <p:handoutMasterIdLst>
    <p:handoutMasterId r:id="rId62"/>
  </p:handoutMasterIdLst>
  <p:sldIdLst>
    <p:sldId id="256" r:id="rId2"/>
    <p:sldId id="288" r:id="rId3"/>
    <p:sldId id="286" r:id="rId4"/>
    <p:sldId id="262" r:id="rId5"/>
    <p:sldId id="319" r:id="rId6"/>
    <p:sldId id="289" r:id="rId7"/>
    <p:sldId id="263" r:id="rId8"/>
    <p:sldId id="284" r:id="rId9"/>
    <p:sldId id="264" r:id="rId10"/>
    <p:sldId id="265" r:id="rId11"/>
    <p:sldId id="266" r:id="rId12"/>
    <p:sldId id="334" r:id="rId13"/>
    <p:sldId id="347" r:id="rId14"/>
    <p:sldId id="267" r:id="rId15"/>
    <p:sldId id="268" r:id="rId16"/>
    <p:sldId id="269" r:id="rId17"/>
    <p:sldId id="270" r:id="rId18"/>
    <p:sldId id="278" r:id="rId19"/>
    <p:sldId id="329" r:id="rId20"/>
    <p:sldId id="335" r:id="rId21"/>
    <p:sldId id="348" r:id="rId22"/>
    <p:sldId id="349" r:id="rId23"/>
    <p:sldId id="350" r:id="rId24"/>
    <p:sldId id="351" r:id="rId25"/>
    <p:sldId id="346" r:id="rId26"/>
    <p:sldId id="338" r:id="rId27"/>
    <p:sldId id="339" r:id="rId28"/>
    <p:sldId id="340" r:id="rId29"/>
    <p:sldId id="341" r:id="rId30"/>
    <p:sldId id="282" r:id="rId31"/>
    <p:sldId id="342" r:id="rId32"/>
    <p:sldId id="275" r:id="rId33"/>
    <p:sldId id="276" r:id="rId34"/>
    <p:sldId id="361" r:id="rId35"/>
    <p:sldId id="304" r:id="rId36"/>
    <p:sldId id="317" r:id="rId37"/>
    <p:sldId id="320" r:id="rId38"/>
    <p:sldId id="285" r:id="rId39"/>
    <p:sldId id="318" r:id="rId40"/>
    <p:sldId id="307" r:id="rId41"/>
    <p:sldId id="310" r:id="rId42"/>
    <p:sldId id="303" r:id="rId43"/>
    <p:sldId id="322" r:id="rId44"/>
    <p:sldId id="325" r:id="rId45"/>
    <p:sldId id="326" r:id="rId46"/>
    <p:sldId id="306" r:id="rId47"/>
    <p:sldId id="353" r:id="rId48"/>
    <p:sldId id="362" r:id="rId49"/>
    <p:sldId id="356" r:id="rId50"/>
    <p:sldId id="359" r:id="rId51"/>
    <p:sldId id="360" r:id="rId52"/>
    <p:sldId id="309" r:id="rId53"/>
    <p:sldId id="296" r:id="rId54"/>
    <p:sldId id="295" r:id="rId55"/>
    <p:sldId id="299" r:id="rId56"/>
    <p:sldId id="300" r:id="rId57"/>
    <p:sldId id="302" r:id="rId58"/>
    <p:sldId id="297" r:id="rId59"/>
    <p:sldId id="311" r:id="rId60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F7F7"/>
    <a:srgbClr val="FDFDFD"/>
    <a:srgbClr val="DC0A0A"/>
    <a:srgbClr val="BF1E56"/>
    <a:srgbClr val="3C3C3C"/>
    <a:srgbClr val="505050"/>
    <a:srgbClr val="3DB680"/>
    <a:srgbClr val="3DC99B"/>
    <a:srgbClr val="64C99B"/>
    <a:srgbClr val="40BFB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3883" autoAdjust="0"/>
  </p:normalViewPr>
  <p:slideViewPr>
    <p:cSldViewPr snapToGrid="0">
      <p:cViewPr varScale="1">
        <p:scale>
          <a:sx n="68" d="100"/>
          <a:sy n="68" d="100"/>
        </p:scale>
        <p:origin x="616" y="6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6" d="100"/>
          <a:sy n="56" d="100"/>
        </p:scale>
        <p:origin x="2856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5D3741-4BF1-4174-BB12-98FD157D24BE}" type="datetimeFigureOut">
              <a:rPr kumimoji="1" lang="ja-JP" altLang="en-US" smtClean="0"/>
              <a:t>2020/10/28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05B361-3822-49E6-8A37-FA216DD3DAA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673041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33F667-6584-408D-AD7E-D18D0869DE33}" type="datetimeFigureOut">
              <a:rPr kumimoji="1" lang="ja-JP" altLang="en-US" smtClean="0"/>
              <a:t>2020/10/28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EBF62F-E9B2-4CE2-A84A-1403236C63F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972401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EBF62F-E9B2-4CE2-A84A-1403236C63F8}" type="slidenum">
              <a:rPr kumimoji="1" lang="ja-JP" altLang="en-US" smtClean="0"/>
              <a:t>33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051801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EBF62F-E9B2-4CE2-A84A-1403236C63F8}" type="slidenum">
              <a:rPr kumimoji="1" lang="ja-JP" altLang="en-US" smtClean="0"/>
              <a:t>49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882142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EBF62F-E9B2-4CE2-A84A-1403236C63F8}" type="slidenum">
              <a:rPr kumimoji="1" lang="ja-JP" altLang="en-US" smtClean="0"/>
              <a:t>50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375361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1 つの角を切り取った四角形 17"/>
          <p:cNvSpPr/>
          <p:nvPr userDrawn="1"/>
        </p:nvSpPr>
        <p:spPr>
          <a:xfrm flipH="1">
            <a:off x="0" y="4146070"/>
            <a:ext cx="12191996" cy="2711930"/>
          </a:xfrm>
          <a:custGeom>
            <a:avLst/>
            <a:gdLst>
              <a:gd name="connsiteX0" fmla="*/ 0 w 12192000"/>
              <a:gd name="connsiteY0" fmla="*/ 0 h 3393583"/>
              <a:gd name="connsiteX1" fmla="*/ 10495209 w 12192000"/>
              <a:gd name="connsiteY1" fmla="*/ 0 h 3393583"/>
              <a:gd name="connsiteX2" fmla="*/ 12192000 w 12192000"/>
              <a:gd name="connsiteY2" fmla="*/ 1696792 h 3393583"/>
              <a:gd name="connsiteX3" fmla="*/ 12192000 w 12192000"/>
              <a:gd name="connsiteY3" fmla="*/ 3393583 h 3393583"/>
              <a:gd name="connsiteX4" fmla="*/ 0 w 12192000"/>
              <a:gd name="connsiteY4" fmla="*/ 3393583 h 3393583"/>
              <a:gd name="connsiteX5" fmla="*/ 0 w 12192000"/>
              <a:gd name="connsiteY5" fmla="*/ 0 h 3393583"/>
              <a:gd name="connsiteX0" fmla="*/ 0 w 12217758"/>
              <a:gd name="connsiteY0" fmla="*/ 0 h 3393583"/>
              <a:gd name="connsiteX1" fmla="*/ 10495209 w 12217758"/>
              <a:gd name="connsiteY1" fmla="*/ 0 h 3393583"/>
              <a:gd name="connsiteX2" fmla="*/ 12217758 w 12217758"/>
              <a:gd name="connsiteY2" fmla="*/ 2611192 h 3393583"/>
              <a:gd name="connsiteX3" fmla="*/ 12192000 w 12217758"/>
              <a:gd name="connsiteY3" fmla="*/ 3393583 h 3393583"/>
              <a:gd name="connsiteX4" fmla="*/ 0 w 12217758"/>
              <a:gd name="connsiteY4" fmla="*/ 3393583 h 3393583"/>
              <a:gd name="connsiteX5" fmla="*/ 0 w 12217758"/>
              <a:gd name="connsiteY5" fmla="*/ 0 h 3393583"/>
              <a:gd name="connsiteX0" fmla="*/ 0 w 12217758"/>
              <a:gd name="connsiteY0" fmla="*/ 0 h 3393583"/>
              <a:gd name="connsiteX1" fmla="*/ 11806 w 12217758"/>
              <a:gd name="connsiteY1" fmla="*/ 0 h 3393583"/>
              <a:gd name="connsiteX2" fmla="*/ 12217758 w 12217758"/>
              <a:gd name="connsiteY2" fmla="*/ 2611192 h 3393583"/>
              <a:gd name="connsiteX3" fmla="*/ 12192000 w 12217758"/>
              <a:gd name="connsiteY3" fmla="*/ 3393583 h 3393583"/>
              <a:gd name="connsiteX4" fmla="*/ 0 w 12217758"/>
              <a:gd name="connsiteY4" fmla="*/ 3393583 h 3393583"/>
              <a:gd name="connsiteX5" fmla="*/ 0 w 12217758"/>
              <a:gd name="connsiteY5" fmla="*/ 0 h 3393583"/>
              <a:gd name="connsiteX0" fmla="*/ 0 w 12204852"/>
              <a:gd name="connsiteY0" fmla="*/ 0 h 3393583"/>
              <a:gd name="connsiteX1" fmla="*/ 11806 w 12204852"/>
              <a:gd name="connsiteY1" fmla="*/ 0 h 3393583"/>
              <a:gd name="connsiteX2" fmla="*/ 12204852 w 12204852"/>
              <a:gd name="connsiteY2" fmla="*/ 1083596 h 3393583"/>
              <a:gd name="connsiteX3" fmla="*/ 12192000 w 12204852"/>
              <a:gd name="connsiteY3" fmla="*/ 3393583 h 3393583"/>
              <a:gd name="connsiteX4" fmla="*/ 0 w 12204852"/>
              <a:gd name="connsiteY4" fmla="*/ 3393583 h 3393583"/>
              <a:gd name="connsiteX5" fmla="*/ 0 w 12204852"/>
              <a:gd name="connsiteY5" fmla="*/ 0 h 3393583"/>
              <a:gd name="connsiteX0" fmla="*/ 0 w 13121184"/>
              <a:gd name="connsiteY0" fmla="*/ 0 h 3625624"/>
              <a:gd name="connsiteX1" fmla="*/ 928138 w 13121184"/>
              <a:gd name="connsiteY1" fmla="*/ 232041 h 3625624"/>
              <a:gd name="connsiteX2" fmla="*/ 13121184 w 13121184"/>
              <a:gd name="connsiteY2" fmla="*/ 1315637 h 3625624"/>
              <a:gd name="connsiteX3" fmla="*/ 13108332 w 13121184"/>
              <a:gd name="connsiteY3" fmla="*/ 3625624 h 3625624"/>
              <a:gd name="connsiteX4" fmla="*/ 916332 w 13121184"/>
              <a:gd name="connsiteY4" fmla="*/ 3625624 h 3625624"/>
              <a:gd name="connsiteX5" fmla="*/ 0 w 13121184"/>
              <a:gd name="connsiteY5" fmla="*/ 0 h 3625624"/>
              <a:gd name="connsiteX0" fmla="*/ 0 w 13121184"/>
              <a:gd name="connsiteY0" fmla="*/ 1179536 h 4805160"/>
              <a:gd name="connsiteX1" fmla="*/ 876513 w 13121184"/>
              <a:gd name="connsiteY1" fmla="*/ 0 h 4805160"/>
              <a:gd name="connsiteX2" fmla="*/ 13121184 w 13121184"/>
              <a:gd name="connsiteY2" fmla="*/ 2495173 h 4805160"/>
              <a:gd name="connsiteX3" fmla="*/ 13108332 w 13121184"/>
              <a:gd name="connsiteY3" fmla="*/ 4805160 h 4805160"/>
              <a:gd name="connsiteX4" fmla="*/ 916332 w 13121184"/>
              <a:gd name="connsiteY4" fmla="*/ 4805160 h 4805160"/>
              <a:gd name="connsiteX5" fmla="*/ 0 w 13121184"/>
              <a:gd name="connsiteY5" fmla="*/ 1179536 h 4805160"/>
              <a:gd name="connsiteX0" fmla="*/ 0 w 12269383"/>
              <a:gd name="connsiteY0" fmla="*/ 1566270 h 4805160"/>
              <a:gd name="connsiteX1" fmla="*/ 24712 w 12269383"/>
              <a:gd name="connsiteY1" fmla="*/ 0 h 4805160"/>
              <a:gd name="connsiteX2" fmla="*/ 12269383 w 12269383"/>
              <a:gd name="connsiteY2" fmla="*/ 2495173 h 4805160"/>
              <a:gd name="connsiteX3" fmla="*/ 12256531 w 12269383"/>
              <a:gd name="connsiteY3" fmla="*/ 4805160 h 4805160"/>
              <a:gd name="connsiteX4" fmla="*/ 64531 w 12269383"/>
              <a:gd name="connsiteY4" fmla="*/ 4805160 h 4805160"/>
              <a:gd name="connsiteX5" fmla="*/ 0 w 12269383"/>
              <a:gd name="connsiteY5" fmla="*/ 1566270 h 4805160"/>
              <a:gd name="connsiteX0" fmla="*/ 26913 w 12244671"/>
              <a:gd name="connsiteY0" fmla="*/ 1566270 h 4805160"/>
              <a:gd name="connsiteX1" fmla="*/ 0 w 12244671"/>
              <a:gd name="connsiteY1" fmla="*/ 0 h 4805160"/>
              <a:gd name="connsiteX2" fmla="*/ 12244671 w 12244671"/>
              <a:gd name="connsiteY2" fmla="*/ 2495173 h 4805160"/>
              <a:gd name="connsiteX3" fmla="*/ 12231819 w 12244671"/>
              <a:gd name="connsiteY3" fmla="*/ 4805160 h 4805160"/>
              <a:gd name="connsiteX4" fmla="*/ 39819 w 12244671"/>
              <a:gd name="connsiteY4" fmla="*/ 4805160 h 4805160"/>
              <a:gd name="connsiteX5" fmla="*/ 26913 w 12244671"/>
              <a:gd name="connsiteY5" fmla="*/ 1566270 h 4805160"/>
              <a:gd name="connsiteX0" fmla="*/ 0 w 12217758"/>
              <a:gd name="connsiteY0" fmla="*/ 1566270 h 4805160"/>
              <a:gd name="connsiteX1" fmla="*/ 11806 w 12217758"/>
              <a:gd name="connsiteY1" fmla="*/ 0 h 4805160"/>
              <a:gd name="connsiteX2" fmla="*/ 12217758 w 12217758"/>
              <a:gd name="connsiteY2" fmla="*/ 2495173 h 4805160"/>
              <a:gd name="connsiteX3" fmla="*/ 12204906 w 12217758"/>
              <a:gd name="connsiteY3" fmla="*/ 4805160 h 4805160"/>
              <a:gd name="connsiteX4" fmla="*/ 12906 w 12217758"/>
              <a:gd name="connsiteY4" fmla="*/ 4805160 h 4805160"/>
              <a:gd name="connsiteX5" fmla="*/ 0 w 12217758"/>
              <a:gd name="connsiteY5" fmla="*/ 1566270 h 4805160"/>
              <a:gd name="connsiteX0" fmla="*/ 2123 w 12206975"/>
              <a:gd name="connsiteY0" fmla="*/ 1566270 h 4805160"/>
              <a:gd name="connsiteX1" fmla="*/ 1023 w 12206975"/>
              <a:gd name="connsiteY1" fmla="*/ 0 h 4805160"/>
              <a:gd name="connsiteX2" fmla="*/ 12206975 w 12206975"/>
              <a:gd name="connsiteY2" fmla="*/ 2495173 h 4805160"/>
              <a:gd name="connsiteX3" fmla="*/ 12194123 w 12206975"/>
              <a:gd name="connsiteY3" fmla="*/ 4805160 h 4805160"/>
              <a:gd name="connsiteX4" fmla="*/ 2123 w 12206975"/>
              <a:gd name="connsiteY4" fmla="*/ 4805160 h 4805160"/>
              <a:gd name="connsiteX5" fmla="*/ 2123 w 12206975"/>
              <a:gd name="connsiteY5" fmla="*/ 1566270 h 4805160"/>
              <a:gd name="connsiteX0" fmla="*/ 27227 w 12232079"/>
              <a:gd name="connsiteY0" fmla="*/ 2048125 h 5287015"/>
              <a:gd name="connsiteX1" fmla="*/ 310 w 12232079"/>
              <a:gd name="connsiteY1" fmla="*/ 0 h 5287015"/>
              <a:gd name="connsiteX2" fmla="*/ 12232079 w 12232079"/>
              <a:gd name="connsiteY2" fmla="*/ 2977028 h 5287015"/>
              <a:gd name="connsiteX3" fmla="*/ 12219227 w 12232079"/>
              <a:gd name="connsiteY3" fmla="*/ 5287015 h 5287015"/>
              <a:gd name="connsiteX4" fmla="*/ 27227 w 12232079"/>
              <a:gd name="connsiteY4" fmla="*/ 5287015 h 5287015"/>
              <a:gd name="connsiteX5" fmla="*/ 27227 w 12232079"/>
              <a:gd name="connsiteY5" fmla="*/ 2048125 h 5287015"/>
              <a:gd name="connsiteX0" fmla="*/ 2123 w 12206975"/>
              <a:gd name="connsiteY0" fmla="*/ 2048125 h 5287015"/>
              <a:gd name="connsiteX1" fmla="*/ 1023 w 12206975"/>
              <a:gd name="connsiteY1" fmla="*/ 0 h 5287015"/>
              <a:gd name="connsiteX2" fmla="*/ 12206975 w 12206975"/>
              <a:gd name="connsiteY2" fmla="*/ 2977028 h 5287015"/>
              <a:gd name="connsiteX3" fmla="*/ 12194123 w 12206975"/>
              <a:gd name="connsiteY3" fmla="*/ 5287015 h 5287015"/>
              <a:gd name="connsiteX4" fmla="*/ 2123 w 12206975"/>
              <a:gd name="connsiteY4" fmla="*/ 5287015 h 5287015"/>
              <a:gd name="connsiteX5" fmla="*/ 2123 w 12206975"/>
              <a:gd name="connsiteY5" fmla="*/ 2048125 h 5287015"/>
              <a:gd name="connsiteX0" fmla="*/ 2123 w 12219940"/>
              <a:gd name="connsiteY0" fmla="*/ 2048125 h 5287015"/>
              <a:gd name="connsiteX1" fmla="*/ 1023 w 12219940"/>
              <a:gd name="connsiteY1" fmla="*/ 0 h 5287015"/>
              <a:gd name="connsiteX2" fmla="*/ 12206975 w 12219940"/>
              <a:gd name="connsiteY2" fmla="*/ 2977028 h 5287015"/>
              <a:gd name="connsiteX3" fmla="*/ 12219940 w 12219940"/>
              <a:gd name="connsiteY3" fmla="*/ 5260247 h 5287015"/>
              <a:gd name="connsiteX4" fmla="*/ 2123 w 12219940"/>
              <a:gd name="connsiteY4" fmla="*/ 5287015 h 5287015"/>
              <a:gd name="connsiteX5" fmla="*/ 2123 w 12219940"/>
              <a:gd name="connsiteY5" fmla="*/ 2048125 h 5287015"/>
              <a:gd name="connsiteX0" fmla="*/ 2123 w 12221138"/>
              <a:gd name="connsiteY0" fmla="*/ 2048125 h 5287015"/>
              <a:gd name="connsiteX1" fmla="*/ 1023 w 12221138"/>
              <a:gd name="connsiteY1" fmla="*/ 0 h 5287015"/>
              <a:gd name="connsiteX2" fmla="*/ 12219884 w 12221138"/>
              <a:gd name="connsiteY2" fmla="*/ 2950257 h 5287015"/>
              <a:gd name="connsiteX3" fmla="*/ 12219940 w 12221138"/>
              <a:gd name="connsiteY3" fmla="*/ 5260247 h 5287015"/>
              <a:gd name="connsiteX4" fmla="*/ 2123 w 12221138"/>
              <a:gd name="connsiteY4" fmla="*/ 5287015 h 5287015"/>
              <a:gd name="connsiteX5" fmla="*/ 2123 w 12221138"/>
              <a:gd name="connsiteY5" fmla="*/ 2048125 h 5287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221138" h="5287015">
                <a:moveTo>
                  <a:pt x="2123" y="2048125"/>
                </a:moveTo>
                <a:cubicBezTo>
                  <a:pt x="6058" y="1526035"/>
                  <a:pt x="-2912" y="522090"/>
                  <a:pt x="1023" y="0"/>
                </a:cubicBezTo>
                <a:lnTo>
                  <a:pt x="12219884" y="2950257"/>
                </a:lnTo>
                <a:cubicBezTo>
                  <a:pt x="12224206" y="3711330"/>
                  <a:pt x="12215618" y="4499174"/>
                  <a:pt x="12219940" y="5260247"/>
                </a:cubicBezTo>
                <a:lnTo>
                  <a:pt x="2123" y="5287015"/>
                </a:lnTo>
                <a:lnTo>
                  <a:pt x="2123" y="2048125"/>
                </a:lnTo>
                <a:close/>
              </a:path>
            </a:pathLst>
          </a:custGeom>
          <a:solidFill>
            <a:srgbClr val="3DB6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8147" y="2090030"/>
            <a:ext cx="11754160" cy="1116809"/>
          </a:xfrm>
          <a:effectLst/>
        </p:spPr>
        <p:txBody>
          <a:bodyPr anchor="b">
            <a:noAutofit/>
          </a:bodyPr>
          <a:lstStyle>
            <a:lvl1pPr>
              <a:defRPr sz="6600" b="1" u="none" cap="none" baseline="0">
                <a:solidFill>
                  <a:srgbClr val="3DB680"/>
                </a:solidFill>
              </a:defRPr>
            </a:lvl1pPr>
          </a:lstStyle>
          <a:p>
            <a:r>
              <a:rPr lang="ja-JP" altLang="en-US" dirty="0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8147" y="1134244"/>
            <a:ext cx="10993546" cy="590321"/>
          </a:xfrm>
        </p:spPr>
        <p:txBody>
          <a:bodyPr anchor="t">
            <a:noAutofit/>
          </a:bodyPr>
          <a:lstStyle>
            <a:lvl1pPr marL="0" indent="0" algn="l">
              <a:buNone/>
              <a:defRPr sz="3600" cap="all">
                <a:solidFill>
                  <a:srgbClr val="3C3C3C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ja-JP" altLang="en-US" dirty="0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58A231F8-05F8-4D04-8D8F-8D36F813C960}" type="datetime1">
              <a:rPr kumimoji="1" lang="ja-JP" altLang="en-US" smtClean="0"/>
              <a:t>2020/10/28</a:t>
            </a:fld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57021661-B2A8-457F-930E-F617AD024F3F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  <p:sp>
        <p:nvSpPr>
          <p:cNvPr id="15" name="テキスト プレースホルダー 14"/>
          <p:cNvSpPr>
            <a:spLocks noGrp="1"/>
          </p:cNvSpPr>
          <p:nvPr>
            <p:ph type="body" sz="quarter" idx="13" hasCustomPrompt="1"/>
          </p:nvPr>
        </p:nvSpPr>
        <p:spPr>
          <a:xfrm>
            <a:off x="818147" y="3219718"/>
            <a:ext cx="10215719" cy="1471256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3200" b="0">
                <a:solidFill>
                  <a:srgbClr val="3C3C3C"/>
                </a:solidFill>
              </a:defRPr>
            </a:lvl1pPr>
            <a:lvl5pPr marL="1368000" indent="0">
              <a:buNone/>
              <a:defRPr/>
            </a:lvl5pPr>
          </a:lstStyle>
          <a:p>
            <a:pPr lvl="0"/>
            <a:r>
              <a:rPr kumimoji="1" lang="ja-JP" altLang="en-US" dirty="0"/>
              <a:t>日付　名前　など</a:t>
            </a:r>
          </a:p>
        </p:txBody>
      </p:sp>
    </p:spTree>
    <p:extLst>
      <p:ext uri="{BB962C8B-B14F-4D97-AF65-F5344CB8AC3E}">
        <p14:creationId xmlns:p14="http://schemas.microsoft.com/office/powerpoint/2010/main" val="8632500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2EA862FE-B9D9-42A4-9B96-9BF43C1C92F4}" type="datetime1">
              <a:rPr kumimoji="1" lang="ja-JP" altLang="en-US" smtClean="0"/>
              <a:t>2020/10/28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57021661-B2A8-457F-930E-F617AD024F3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764263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A7B6B-D7DB-4F50-8363-5CAEA241D462}" type="datetime1">
              <a:rPr kumimoji="1" lang="ja-JP" altLang="en-US" smtClean="0"/>
              <a:t>2020/10/28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21661-B2A8-457F-930E-F617AD024F3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873674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A211C-F59B-4698-A055-613DBD159966}" type="datetime1">
              <a:rPr kumimoji="1" lang="ja-JP" altLang="en-US" smtClean="0"/>
              <a:t>2020/10/28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21661-B2A8-457F-930E-F617AD024F3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511835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6C64430C-D7C9-451F-BB5A-4067700317EA}" type="datetime1">
              <a:rPr kumimoji="1" lang="ja-JP" altLang="en-US" smtClean="0"/>
              <a:t>2020/10/28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57021661-B2A8-457F-930E-F617AD024F3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568859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直角三角形 17"/>
          <p:cNvSpPr/>
          <p:nvPr userDrawn="1"/>
        </p:nvSpPr>
        <p:spPr>
          <a:xfrm flipH="1" flipV="1">
            <a:off x="10886957" y="1186"/>
            <a:ext cx="1303323" cy="812442"/>
          </a:xfrm>
          <a:prstGeom prst="rtTriangle">
            <a:avLst/>
          </a:prstGeom>
          <a:solidFill>
            <a:srgbClr val="3DB6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765" y="272822"/>
            <a:ext cx="11029616" cy="810110"/>
          </a:xfrm>
        </p:spPr>
        <p:txBody>
          <a:bodyPr>
            <a:noAutofit/>
          </a:bodyPr>
          <a:lstStyle>
            <a:lvl1pPr>
              <a:defRPr sz="4400" b="0" i="1" u="none" cap="none" baseline="0">
                <a:solidFill>
                  <a:srgbClr val="3DB680"/>
                </a:solidFill>
              </a:defRPr>
            </a:lvl1pPr>
          </a:lstStyle>
          <a:p>
            <a:r>
              <a:rPr lang="ja-JP" altLang="en-US" dirty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9215" y="1183597"/>
            <a:ext cx="11029615" cy="835156"/>
          </a:xfrm>
        </p:spPr>
        <p:txBody>
          <a:bodyPr anchor="t"/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3C3C3C"/>
                </a:solidFill>
              </a:defRPr>
            </a:lvl1pPr>
            <a:lvl2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>
                <a:solidFill>
                  <a:srgbClr val="3C3C3C"/>
                </a:solidFill>
              </a:defRPr>
            </a:lvl2pPr>
            <a:lvl3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>
                <a:solidFill>
                  <a:srgbClr val="3C3C3C"/>
                </a:solidFill>
              </a:defRPr>
            </a:lvl3pPr>
            <a:lvl4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>
                <a:solidFill>
                  <a:srgbClr val="3C3C3C"/>
                </a:solidFill>
              </a:defRPr>
            </a:lvl4pPr>
            <a:lvl5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>
                <a:solidFill>
                  <a:srgbClr val="3C3C3C"/>
                </a:solidFill>
              </a:defRPr>
            </a:lvl5pPr>
          </a:lstStyle>
          <a:p>
            <a:pPr lvl="0"/>
            <a:r>
              <a:rPr lang="ja-JP" altLang="en-US" dirty="0"/>
              <a:t>マスター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A0A93C-43D0-4C25-A999-C90A412EB384}" type="datetime1">
              <a:rPr kumimoji="1" lang="ja-JP" altLang="en-US" smtClean="0"/>
              <a:t>2020/10/28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21" name="正方形/長方形 20"/>
          <p:cNvSpPr/>
          <p:nvPr userDrawn="1"/>
        </p:nvSpPr>
        <p:spPr>
          <a:xfrm flipV="1">
            <a:off x="375274" y="1102445"/>
            <a:ext cx="11029616" cy="4571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50750" y="71121"/>
            <a:ext cx="1720425" cy="365125"/>
          </a:xfrm>
        </p:spPr>
        <p:txBody>
          <a:bodyPr/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fld id="{57021661-B2A8-457F-930E-F617AD024F3F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sz="quarter" idx="13" hasCustomPrompt="1"/>
          </p:nvPr>
        </p:nvSpPr>
        <p:spPr>
          <a:xfrm>
            <a:off x="0" y="6529589"/>
            <a:ext cx="12187913" cy="327226"/>
          </a:xfrm>
        </p:spPr>
        <p:txBody>
          <a:bodyPr/>
          <a:lstStyle>
            <a:lvl1pPr marL="0" indent="0">
              <a:buNone/>
              <a:defRPr>
                <a:solidFill>
                  <a:srgbClr val="3C3C3C"/>
                </a:solidFill>
              </a:defRPr>
            </a:lvl1pPr>
          </a:lstStyle>
          <a:p>
            <a:pPr lvl="0"/>
            <a:r>
              <a:rPr kumimoji="1" lang="ja-JP" altLang="en-US" dirty="0"/>
              <a:t>参考資料</a:t>
            </a:r>
          </a:p>
        </p:txBody>
      </p:sp>
    </p:spTree>
    <p:extLst>
      <p:ext uri="{BB962C8B-B14F-4D97-AF65-F5344CB8AC3E}">
        <p14:creationId xmlns:p14="http://schemas.microsoft.com/office/powerpoint/2010/main" val="37958589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タイトル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BA22888-DF40-47B0-AA2B-1109022CDC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>
            <a:lvl1pPr algn="ctr">
              <a:defRPr sz="7200" b="1" u="sng" cap="none" baseline="0">
                <a:solidFill>
                  <a:srgbClr val="3DB680"/>
                </a:solidFill>
                <a:latin typeface="メイリオ" panose="020B0604030504040204" pitchFamily="50" charset="-128"/>
              </a:defRPr>
            </a:lvl1pPr>
          </a:lstStyle>
          <a:p>
            <a:r>
              <a:rPr kumimoji="1" lang="en-US" altLang="ja-JP" dirty="0"/>
              <a:t>1.</a:t>
            </a:r>
            <a:r>
              <a:rPr kumimoji="1" lang="ja-JP" altLang="en-US" dirty="0"/>
              <a:t>◯◯</a:t>
            </a:r>
          </a:p>
        </p:txBody>
      </p:sp>
      <p:sp>
        <p:nvSpPr>
          <p:cNvPr id="3" name="スライド番号プレースホルダー 6">
            <a:extLst>
              <a:ext uri="{FF2B5EF4-FFF2-40B4-BE49-F238E27FC236}">
                <a16:creationId xmlns:a16="http://schemas.microsoft.com/office/drawing/2014/main" id="{C195A879-552F-4645-9976-1E4E3871DC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72421" y="0"/>
            <a:ext cx="719579" cy="490848"/>
          </a:xfrm>
          <a:prstGeom prst="rect">
            <a:avLst/>
          </a:prstGeom>
        </p:spPr>
        <p:txBody>
          <a:bodyPr/>
          <a:lstStyle>
            <a:lvl1pPr>
              <a:defRPr sz="3200" baseline="0">
                <a:solidFill>
                  <a:srgbClr val="3DB680"/>
                </a:solidFill>
                <a:latin typeface="Segoe UI" panose="020B0502040204020203" pitchFamily="34" charset="0"/>
                <a:ea typeface="メイリオ" panose="020B0604030504040204" pitchFamily="50" charset="-128"/>
              </a:defRPr>
            </a:lvl1pPr>
          </a:lstStyle>
          <a:p>
            <a:fld id="{7AA6759D-F3B3-4DCA-95CB-FE1BB35EFE41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98910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17080468-DCD8-4552-92F2-26A66A1920AE}" type="datetime1">
              <a:rPr kumimoji="1" lang="ja-JP" altLang="en-US" smtClean="0"/>
              <a:t>2020/10/28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57021661-B2A8-457F-930E-F617AD024F3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255032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BF97F-6A36-45BD-B261-185AD2EFD4F1}" type="datetime1">
              <a:rPr kumimoji="1" lang="ja-JP" altLang="en-US" smtClean="0"/>
              <a:t>2020/10/28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21661-B2A8-457F-930E-F617AD024F3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91638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87A37F-063B-4BF2-AE47-16D6CC460300}" type="datetime1">
              <a:rPr kumimoji="1" lang="ja-JP" altLang="en-US" smtClean="0"/>
              <a:t>2020/10/28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21661-B2A8-457F-930E-F617AD024F3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491641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6803A-338A-4D1E-9AEA-3938A412C9D0}" type="datetime1">
              <a:rPr kumimoji="1" lang="ja-JP" altLang="en-US" smtClean="0"/>
              <a:t>2020/10/28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21661-B2A8-457F-930E-F617AD024F3F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8380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F41DB-9FE4-4BC2-AA18-F04C127911AB}" type="datetime1">
              <a:rPr kumimoji="1" lang="ja-JP" altLang="en-US" smtClean="0"/>
              <a:t>2020/10/28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21661-B2A8-457F-930E-F617AD024F3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69330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F41DB-9FE4-4BC2-AA18-F04C127911AB}" type="datetime1">
              <a:rPr kumimoji="1" lang="ja-JP" altLang="en-US" smtClean="0"/>
              <a:t>2020/10/28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直角三角形 4">
            <a:extLst>
              <a:ext uri="{FF2B5EF4-FFF2-40B4-BE49-F238E27FC236}">
                <a16:creationId xmlns:a16="http://schemas.microsoft.com/office/drawing/2014/main" id="{CB05B1C2-690A-498B-A996-46E27CFDB18E}"/>
              </a:ext>
            </a:extLst>
          </p:cNvPr>
          <p:cNvSpPr/>
          <p:nvPr userDrawn="1"/>
        </p:nvSpPr>
        <p:spPr>
          <a:xfrm flipH="1" flipV="1">
            <a:off x="10886957" y="1186"/>
            <a:ext cx="1303323" cy="812442"/>
          </a:xfrm>
          <a:prstGeom prst="rtTriangle">
            <a:avLst/>
          </a:prstGeom>
          <a:solidFill>
            <a:srgbClr val="27A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103055" y="0"/>
            <a:ext cx="1087225" cy="527901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fld id="{57021661-B2A8-457F-930E-F617AD024F3F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525194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B38D941-B664-458C-B9FE-B4BFA20B7DB2}" type="datetime1">
              <a:rPr kumimoji="1" lang="ja-JP" altLang="en-US" smtClean="0"/>
              <a:t>2020/10/28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57021661-B2A8-457F-930E-F617AD024F3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165150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81" r:id="rId1"/>
    <p:sldLayoutId id="2147484082" r:id="rId2"/>
    <p:sldLayoutId id="2147484093" r:id="rId3"/>
    <p:sldLayoutId id="2147484083" r:id="rId4"/>
    <p:sldLayoutId id="2147484084" r:id="rId5"/>
    <p:sldLayoutId id="2147484085" r:id="rId6"/>
    <p:sldLayoutId id="2147484086" r:id="rId7"/>
    <p:sldLayoutId id="2147484087" r:id="rId8"/>
    <p:sldLayoutId id="2147484092" r:id="rId9"/>
    <p:sldLayoutId id="2147484088" r:id="rId10"/>
    <p:sldLayoutId id="2147484089" r:id="rId11"/>
    <p:sldLayoutId id="2147484090" r:id="rId12"/>
    <p:sldLayoutId id="2147484091" r:id="rId13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kumimoji="1"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 kumimoji="1">
          <a:solidFill>
            <a:schemeClr val="tx2"/>
          </a:solidFill>
        </a:defRPr>
      </a:lvl2pPr>
      <a:lvl3pPr eaLnBrk="1" hangingPunct="1">
        <a:defRPr kumimoji="1">
          <a:solidFill>
            <a:schemeClr val="tx2"/>
          </a:solidFill>
        </a:defRPr>
      </a:lvl3pPr>
      <a:lvl4pPr eaLnBrk="1" hangingPunct="1">
        <a:defRPr kumimoji="1">
          <a:solidFill>
            <a:schemeClr val="tx2"/>
          </a:solidFill>
        </a:defRPr>
      </a:lvl4pPr>
      <a:lvl5pPr eaLnBrk="1" hangingPunct="1">
        <a:defRPr kumimoji="1">
          <a:solidFill>
            <a:schemeClr val="tx2"/>
          </a:solidFill>
        </a:defRPr>
      </a:lvl5pPr>
      <a:lvl6pPr eaLnBrk="1" hangingPunct="1">
        <a:defRPr kumimoji="1">
          <a:solidFill>
            <a:schemeClr val="tx2"/>
          </a:solidFill>
        </a:defRPr>
      </a:lvl6pPr>
      <a:lvl7pPr eaLnBrk="1" hangingPunct="1">
        <a:defRPr kumimoji="1">
          <a:solidFill>
            <a:schemeClr val="tx2"/>
          </a:solidFill>
        </a:defRPr>
      </a:lvl7pPr>
      <a:lvl8pPr eaLnBrk="1" hangingPunct="1">
        <a:defRPr kumimoji="1">
          <a:solidFill>
            <a:schemeClr val="tx2"/>
          </a:solidFill>
        </a:defRPr>
      </a:lvl8pPr>
      <a:lvl9pPr eaLnBrk="1" hangingPunct="1">
        <a:defRPr kumimoji="1"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kumimoji="1"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kumimoji="1"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kumimoji="1"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kumimoji="1"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kumimoji="1"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kumimoji="1"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kumimoji="1"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kumimoji="1"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kumimoji="1"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1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1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4" Type="http://schemas.openxmlformats.org/officeDocument/2006/relationships/image" Target="../media/image12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4" Type="http://schemas.openxmlformats.org/officeDocument/2006/relationships/image" Target="../media/image12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4" Type="http://schemas.openxmlformats.org/officeDocument/2006/relationships/image" Target="../media/image15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qiita.com/DQNEO/items/da5df074c48b012152ee" TargetMode="External"/><Relationship Id="rId2" Type="http://schemas.openxmlformats.org/officeDocument/2006/relationships/hyperlink" Target="https://docs.docker.com/engine/install/ubuntu/" TargetMode="Externa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nvidia.com/cuda/cuda-toolkit-release-notes/index.html" TargetMode="External"/><Relationship Id="rId2" Type="http://schemas.openxmlformats.org/officeDocument/2006/relationships/hyperlink" Target="https://www.nvidia.co.jp/Download/index.aspx?lang=jp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qiita.com/konzo_/items/a6f2e8818e5e8fcdb896" TargetMode="Externa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nvidia.co.jp/Download/index.aspx?lang=jp" TargetMode="Externa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hyperlink" Target="http://multi-user.target/" TargetMode="Externa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NVIDIA/nvidia-docker" TargetMode="Externa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hyperlink" Target="https://datawokagaku.com/docker_lecture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ja-JP" altLang="en-US" dirty="0"/>
              <a:t>機械学習のための</a:t>
            </a:r>
            <a:r>
              <a:rPr lang="en-US" altLang="ja-JP" dirty="0"/>
              <a:t>docker</a:t>
            </a:r>
            <a:endParaRPr kumimoji="1" lang="ja-JP" altLang="en-US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21661-B2A8-457F-930E-F617AD024F3F}" type="slidenum">
              <a:rPr kumimoji="1" lang="ja-JP" altLang="en-US" smtClean="0"/>
              <a:t>1</a:t>
            </a:fld>
            <a:endParaRPr kumimoji="1" lang="ja-JP" altLang="en-US" dirty="0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ja-JP" dirty="0"/>
              <a:t>2020/10/14</a:t>
            </a:r>
          </a:p>
          <a:p>
            <a:r>
              <a:rPr lang="ja-JP" altLang="en-US" dirty="0"/>
              <a:t>木南　貴志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131081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B062BEF-1499-46F7-8DD1-40FF46802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ベース</a:t>
            </a:r>
            <a:r>
              <a:rPr kumimoji="1" lang="en-US" altLang="ja-JP" dirty="0"/>
              <a:t>image</a:t>
            </a:r>
            <a:r>
              <a:rPr kumimoji="1" lang="ja-JP" altLang="en-US" dirty="0"/>
              <a:t>を</a:t>
            </a:r>
            <a:r>
              <a:rPr lang="ja-JP" altLang="en-US" dirty="0"/>
              <a:t>探す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386E9B8-EB8B-4716-B44E-D9DCD08A9A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docker hub</a:t>
            </a:r>
            <a:r>
              <a:rPr kumimoji="1" lang="ja-JP" altLang="en-US" dirty="0"/>
              <a:t>で使用したい</a:t>
            </a:r>
            <a:r>
              <a:rPr kumimoji="1" lang="en-US" altLang="ja-JP" dirty="0"/>
              <a:t>Docker image</a:t>
            </a:r>
            <a:r>
              <a:rPr kumimoji="1" lang="ja-JP" altLang="en-US" dirty="0"/>
              <a:t>を検索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DA3B266D-8FEF-47F6-8722-5D2B5A03F6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21661-B2A8-457F-930E-F617AD024F3F}" type="slidenum">
              <a:rPr lang="ja-JP" altLang="en-US" smtClean="0"/>
              <a:pPr/>
              <a:t>10</a:t>
            </a:fld>
            <a:endParaRPr lang="ja-JP" altLang="en-US" dirty="0"/>
          </a:p>
        </p:txBody>
      </p:sp>
      <p:pic>
        <p:nvPicPr>
          <p:cNvPr id="9" name="コンテンツ プレースホルダー 8">
            <a:extLst>
              <a:ext uri="{FF2B5EF4-FFF2-40B4-BE49-F238E27FC236}">
                <a16:creationId xmlns:a16="http://schemas.microsoft.com/office/drawing/2014/main" id="{8276469A-B4FC-4DED-855C-47B476381B77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098" y="2018753"/>
            <a:ext cx="10719732" cy="4460037"/>
          </a:xfrm>
        </p:spPr>
      </p:pic>
    </p:spTree>
    <p:extLst>
      <p:ext uri="{BB962C8B-B14F-4D97-AF65-F5344CB8AC3E}">
        <p14:creationId xmlns:p14="http://schemas.microsoft.com/office/powerpoint/2010/main" val="9566470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コンテンツ プレースホルダー 14">
            <a:extLst>
              <a:ext uri="{FF2B5EF4-FFF2-40B4-BE49-F238E27FC236}">
                <a16:creationId xmlns:a16="http://schemas.microsoft.com/office/drawing/2014/main" id="{0EC432EC-70F4-40F3-87D9-DAE9C8BC8F7E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170" y="1846041"/>
            <a:ext cx="10683841" cy="4813294"/>
          </a:xfr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C1981FF0-22A2-4866-BB6A-7CECF2DEAC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ベース</a:t>
            </a:r>
            <a:r>
              <a:rPr lang="en-US" altLang="ja-JP" dirty="0"/>
              <a:t>image</a:t>
            </a:r>
            <a:r>
              <a:rPr lang="ja-JP" altLang="en-US" dirty="0"/>
              <a:t>を探す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C33C054-EB47-4A0E-ACA3-C667F467BB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9215" y="1183597"/>
            <a:ext cx="11029615" cy="835156"/>
          </a:xfrm>
        </p:spPr>
        <p:txBody>
          <a:bodyPr/>
          <a:lstStyle/>
          <a:p>
            <a:r>
              <a:rPr kumimoji="1" lang="en-US" altLang="ja-JP" dirty="0"/>
              <a:t>Tags</a:t>
            </a:r>
            <a:r>
              <a:rPr kumimoji="1" lang="ja-JP" altLang="en-US" dirty="0"/>
              <a:t>から使用したい</a:t>
            </a:r>
            <a:r>
              <a:rPr kumimoji="1" lang="en-US" altLang="ja-JP" dirty="0"/>
              <a:t>image</a:t>
            </a:r>
            <a:r>
              <a:rPr kumimoji="1" lang="ja-JP" altLang="en-US" dirty="0"/>
              <a:t>のバージョンを確認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DE1053F9-890A-47A3-8421-B32209CFF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21661-B2A8-457F-930E-F617AD024F3F}" type="slidenum">
              <a:rPr lang="ja-JP" altLang="en-US" smtClean="0"/>
              <a:pPr/>
              <a:t>11</a:t>
            </a:fld>
            <a:endParaRPr lang="ja-JP" altLang="en-US" dirty="0"/>
          </a:p>
        </p:txBody>
      </p:sp>
      <p:sp>
        <p:nvSpPr>
          <p:cNvPr id="10" name="フレーム 9">
            <a:extLst>
              <a:ext uri="{FF2B5EF4-FFF2-40B4-BE49-F238E27FC236}">
                <a16:creationId xmlns:a16="http://schemas.microsoft.com/office/drawing/2014/main" id="{9EF8E69F-C777-44BE-AB69-51BF6B71C7FC}"/>
              </a:ext>
            </a:extLst>
          </p:cNvPr>
          <p:cNvSpPr/>
          <p:nvPr/>
        </p:nvSpPr>
        <p:spPr>
          <a:xfrm>
            <a:off x="8364221" y="5482686"/>
            <a:ext cx="2633842" cy="365128"/>
          </a:xfrm>
          <a:prstGeom prst="frame">
            <a:avLst>
              <a:gd name="adj1" fmla="val 19518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9C537451-FF8F-445E-89C1-C7128591156D}"/>
              </a:ext>
            </a:extLst>
          </p:cNvPr>
          <p:cNvSpPr txBox="1"/>
          <p:nvPr/>
        </p:nvSpPr>
        <p:spPr>
          <a:xfrm>
            <a:off x="7362335" y="4546865"/>
            <a:ext cx="4386420" cy="83099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400" b="1" dirty="0">
                <a:solidFill>
                  <a:schemeClr val="accent1"/>
                </a:solidFill>
              </a:rPr>
              <a:t>ここの「</a:t>
            </a:r>
            <a:r>
              <a:rPr kumimoji="1" lang="en-US" altLang="ja-JP" sz="2400" b="1" dirty="0">
                <a:solidFill>
                  <a:schemeClr val="accent1"/>
                </a:solidFill>
              </a:rPr>
              <a:t>docker pull</a:t>
            </a:r>
            <a:r>
              <a:rPr kumimoji="1" lang="ja-JP" altLang="en-US" sz="2400" b="1" dirty="0">
                <a:solidFill>
                  <a:schemeClr val="accent1"/>
                </a:solidFill>
              </a:rPr>
              <a:t>」以降を</a:t>
            </a:r>
            <a:r>
              <a:rPr kumimoji="1" lang="en-US" altLang="ja-JP" sz="2400" b="1" dirty="0" err="1">
                <a:solidFill>
                  <a:schemeClr val="accent1"/>
                </a:solidFill>
              </a:rPr>
              <a:t>Dockerfile</a:t>
            </a:r>
            <a:r>
              <a:rPr kumimoji="1" lang="ja-JP" altLang="en-US" sz="2400" b="1" dirty="0">
                <a:solidFill>
                  <a:schemeClr val="accent1"/>
                </a:solidFill>
              </a:rPr>
              <a:t>の</a:t>
            </a:r>
            <a:r>
              <a:rPr kumimoji="1" lang="en-US" altLang="ja-JP" sz="2400" b="1" dirty="0">
                <a:solidFill>
                  <a:schemeClr val="accent1"/>
                </a:solidFill>
              </a:rPr>
              <a:t>FROM</a:t>
            </a:r>
            <a:r>
              <a:rPr kumimoji="1" lang="ja-JP" altLang="en-US" sz="2400" b="1" dirty="0">
                <a:solidFill>
                  <a:schemeClr val="accent1"/>
                </a:solidFill>
              </a:rPr>
              <a:t>に記述</a:t>
            </a:r>
          </a:p>
        </p:txBody>
      </p:sp>
    </p:spTree>
    <p:extLst>
      <p:ext uri="{BB962C8B-B14F-4D97-AF65-F5344CB8AC3E}">
        <p14:creationId xmlns:p14="http://schemas.microsoft.com/office/powerpoint/2010/main" val="3292162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6D14BE6-0965-4080-A84D-280B8DC4D3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FROM</a:t>
            </a:r>
            <a:endParaRPr kumimoji="1" lang="ja-JP" altLang="en-US" dirty="0"/>
          </a:p>
        </p:txBody>
      </p:sp>
      <p:pic>
        <p:nvPicPr>
          <p:cNvPr id="6" name="docker_hub">
            <a:hlinkClick r:id="" action="ppaction://media"/>
            <a:extLst>
              <a:ext uri="{FF2B5EF4-FFF2-40B4-BE49-F238E27FC236}">
                <a16:creationId xmlns:a16="http://schemas.microsoft.com/office/drawing/2014/main" id="{7FAEEEB8-391C-474C-95E8-80BCCB8633E2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7454" end="3316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25694" y="1313337"/>
            <a:ext cx="8740612" cy="5460287"/>
          </a:xfrm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4D76E346-703B-4711-BFEE-6C9501E32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21661-B2A8-457F-930E-F617AD024F3F}" type="slidenum">
              <a:rPr lang="ja-JP" altLang="en-US" smtClean="0"/>
              <a:pPr/>
              <a:t>12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84926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33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17C8453-E8BD-40F5-A069-74E3260B16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err="1"/>
              <a:t>Dockerfile</a:t>
            </a:r>
            <a:r>
              <a:rPr lang="ja-JP" altLang="en-US" dirty="0"/>
              <a:t>の作成，記述</a:t>
            </a:r>
            <a:endParaRPr kumimoji="1" lang="ja-JP" altLang="en-US" dirty="0"/>
          </a:p>
        </p:txBody>
      </p:sp>
      <p:pic>
        <p:nvPicPr>
          <p:cNvPr id="6" name="dockerfile">
            <a:hlinkClick r:id="" action="ppaction://media"/>
            <a:extLst>
              <a:ext uri="{FF2B5EF4-FFF2-40B4-BE49-F238E27FC236}">
                <a16:creationId xmlns:a16="http://schemas.microsoft.com/office/drawing/2014/main" id="{861BE52D-ED76-48CC-8150-12096B21E658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34650" b="36324"/>
          <a:stretch/>
        </p:blipFill>
        <p:spPr>
          <a:xfrm>
            <a:off x="1152549" y="1365315"/>
            <a:ext cx="9886902" cy="5300543"/>
          </a:xfrm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40158DE3-892C-4C05-88B3-0D6284AF2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21661-B2A8-457F-930E-F617AD024F3F}" type="slidenum">
              <a:rPr lang="ja-JP" altLang="en-US" smtClean="0"/>
              <a:pPr/>
              <a:t>13</a:t>
            </a:fld>
            <a:endParaRPr lang="ja-JP" altLang="en-US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E2A874CB-96C8-4F1B-A2DF-0E18EF33C20E}"/>
              </a:ext>
            </a:extLst>
          </p:cNvPr>
          <p:cNvSpPr txBox="1"/>
          <p:nvPr/>
        </p:nvSpPr>
        <p:spPr>
          <a:xfrm>
            <a:off x="4694548" y="5938847"/>
            <a:ext cx="6259399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b="1" dirty="0" err="1">
                <a:solidFill>
                  <a:schemeClr val="accent2"/>
                </a:solidFill>
              </a:rPr>
              <a:t>Dockerfile</a:t>
            </a:r>
            <a:r>
              <a:rPr kumimoji="1" lang="ja-JP" altLang="en-US" b="1" dirty="0">
                <a:solidFill>
                  <a:schemeClr val="accent2"/>
                </a:solidFill>
              </a:rPr>
              <a:t>のファイル名は「</a:t>
            </a:r>
            <a:r>
              <a:rPr kumimoji="1" lang="en-US" altLang="ja-JP" b="1" dirty="0" err="1">
                <a:solidFill>
                  <a:schemeClr val="accent2"/>
                </a:solidFill>
              </a:rPr>
              <a:t>Dockerfile</a:t>
            </a:r>
            <a:r>
              <a:rPr kumimoji="1" lang="ja-JP" altLang="en-US" b="1" dirty="0">
                <a:solidFill>
                  <a:schemeClr val="accent2"/>
                </a:solidFill>
              </a:rPr>
              <a:t>」にする</a:t>
            </a:r>
            <a:endParaRPr kumimoji="1" lang="en-US" altLang="ja-JP" b="1" dirty="0">
              <a:solidFill>
                <a:schemeClr val="accent2"/>
              </a:solidFill>
            </a:endParaRPr>
          </a:p>
          <a:p>
            <a:r>
              <a:rPr kumimoji="1" lang="ja-JP" altLang="en-US" b="1" dirty="0">
                <a:solidFill>
                  <a:schemeClr val="accent2"/>
                </a:solidFill>
              </a:rPr>
              <a:t>（</a:t>
            </a:r>
            <a:r>
              <a:rPr lang="en-US" altLang="ja-JP" b="1" dirty="0">
                <a:solidFill>
                  <a:schemeClr val="accent2"/>
                </a:solidFill>
              </a:rPr>
              <a:t>build</a:t>
            </a:r>
            <a:r>
              <a:rPr lang="ja-JP" altLang="en-US" b="1" dirty="0">
                <a:solidFill>
                  <a:schemeClr val="accent2"/>
                </a:solidFill>
              </a:rPr>
              <a:t>時に「</a:t>
            </a:r>
            <a:r>
              <a:rPr lang="en-US" altLang="ja-JP" b="1" dirty="0" err="1">
                <a:solidFill>
                  <a:schemeClr val="accent2"/>
                </a:solidFill>
              </a:rPr>
              <a:t>Dockerfile</a:t>
            </a:r>
            <a:r>
              <a:rPr lang="ja-JP" altLang="en-US" b="1" dirty="0">
                <a:solidFill>
                  <a:schemeClr val="accent2"/>
                </a:solidFill>
              </a:rPr>
              <a:t>」というファイルを探すため</a:t>
            </a:r>
            <a:r>
              <a:rPr kumimoji="1" lang="ja-JP" altLang="en-US" b="1" dirty="0">
                <a:solidFill>
                  <a:schemeClr val="accent2"/>
                </a:solidFill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2014042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16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26E8B7A4-A29A-44B7-9CAC-CBBF3851C3DC}"/>
              </a:ext>
            </a:extLst>
          </p:cNvPr>
          <p:cNvSpPr/>
          <p:nvPr/>
        </p:nvSpPr>
        <p:spPr>
          <a:xfrm>
            <a:off x="8387333" y="5463653"/>
            <a:ext cx="3403961" cy="46599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42C23194-798C-47D2-93C7-2603878746C8}"/>
              </a:ext>
            </a:extLst>
          </p:cNvPr>
          <p:cNvSpPr/>
          <p:nvPr/>
        </p:nvSpPr>
        <p:spPr>
          <a:xfrm>
            <a:off x="8387334" y="4557987"/>
            <a:ext cx="3403961" cy="7614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D877A820-2140-4D71-8479-BF9E92E9B50C}"/>
              </a:ext>
            </a:extLst>
          </p:cNvPr>
          <p:cNvSpPr/>
          <p:nvPr/>
        </p:nvSpPr>
        <p:spPr>
          <a:xfrm>
            <a:off x="8387335" y="3793349"/>
            <a:ext cx="3403961" cy="61292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C85F1253-2846-4C9E-ABCB-BE0F7149B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RUN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09AF51D-A35A-4D30-838B-AF03DA2150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RUN &lt;command&gt;</a:t>
            </a:r>
            <a:r>
              <a:rPr kumimoji="1" lang="ja-JP" altLang="en-US" dirty="0"/>
              <a:t>：</a:t>
            </a:r>
            <a:r>
              <a:rPr lang="ja-JP" altLang="en-US" dirty="0"/>
              <a:t>ベース</a:t>
            </a:r>
            <a:r>
              <a:rPr lang="en-US" altLang="ja-JP" dirty="0"/>
              <a:t>OS</a:t>
            </a:r>
            <a:r>
              <a:rPr lang="ja-JP" altLang="en-US" dirty="0"/>
              <a:t>で使用できるコマンドを記述</a:t>
            </a:r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03907E9-C0AB-4A2B-B90D-63BDC4FFC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21661-B2A8-457F-930E-F617AD024F3F}" type="slidenum">
              <a:rPr lang="ja-JP" altLang="en-US" smtClean="0"/>
              <a:pPr/>
              <a:t>14</a:t>
            </a:fld>
            <a:endParaRPr lang="ja-JP" altLang="en-US" dirty="0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05F6F868-251A-4DD6-93E2-8596C86F6394}"/>
              </a:ext>
            </a:extLst>
          </p:cNvPr>
          <p:cNvSpPr/>
          <p:nvPr/>
        </p:nvSpPr>
        <p:spPr>
          <a:xfrm>
            <a:off x="430361" y="1992056"/>
            <a:ext cx="11443253" cy="1446550"/>
          </a:xfrm>
          <a:prstGeom prst="rect">
            <a:avLst/>
          </a:prstGeom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2200" dirty="0"/>
              <a:t>RUN apt-get update &amp;&amp; apt-get install -y /</a:t>
            </a:r>
          </a:p>
          <a:p>
            <a:r>
              <a:rPr lang="en-US" altLang="ja-JP" sz="2200" dirty="0"/>
              <a:t>    </a:t>
            </a:r>
            <a:r>
              <a:rPr lang="en-US" altLang="ja-JP" sz="2200" dirty="0" err="1"/>
              <a:t>sudo</a:t>
            </a:r>
            <a:r>
              <a:rPr lang="en-US" altLang="ja-JP" sz="2200" dirty="0"/>
              <a:t> /</a:t>
            </a:r>
          </a:p>
          <a:p>
            <a:r>
              <a:rPr lang="en-US" altLang="ja-JP" sz="2200" dirty="0"/>
              <a:t>    </a:t>
            </a:r>
            <a:r>
              <a:rPr lang="en-US" altLang="ja-JP" sz="2200" dirty="0" err="1"/>
              <a:t>wget</a:t>
            </a:r>
            <a:r>
              <a:rPr lang="en-US" altLang="ja-JP" sz="2200" dirty="0"/>
              <a:t> /</a:t>
            </a:r>
          </a:p>
          <a:p>
            <a:r>
              <a:rPr lang="en-US" altLang="ja-JP" sz="2200" dirty="0"/>
              <a:t>    vim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EAAB91C1-E055-4256-A700-D8FAFA254F8A}"/>
              </a:ext>
            </a:extLst>
          </p:cNvPr>
          <p:cNvSpPr txBox="1"/>
          <p:nvPr/>
        </p:nvSpPr>
        <p:spPr>
          <a:xfrm>
            <a:off x="449215" y="4018271"/>
            <a:ext cx="773325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kumimoji="1" lang="ja-JP" altLang="en-US" sz="2800" dirty="0"/>
              <a:t>ベース</a:t>
            </a:r>
            <a:r>
              <a:rPr kumimoji="1" lang="en-US" altLang="ja-JP" sz="2800" dirty="0"/>
              <a:t>OS</a:t>
            </a:r>
            <a:r>
              <a:rPr kumimoji="1" lang="ja-JP" altLang="en-US" sz="2800" dirty="0"/>
              <a:t>で使用できるコマンド</a:t>
            </a:r>
            <a:endParaRPr kumimoji="1" lang="en-US" altLang="ja-JP" sz="2800" dirty="0"/>
          </a:p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kumimoji="1" lang="ja-JP" altLang="en-US" sz="2800" dirty="0"/>
              <a:t>（</a:t>
            </a:r>
            <a:r>
              <a:rPr lang="en-US" altLang="ja-JP" sz="2800" dirty="0" err="1"/>
              <a:t>linux</a:t>
            </a:r>
            <a:r>
              <a:rPr lang="ja-JP" altLang="en-US" sz="2800" dirty="0"/>
              <a:t>系なら</a:t>
            </a:r>
            <a:r>
              <a:rPr lang="en-US" altLang="ja-JP" sz="2800" dirty="0"/>
              <a:t>cd</a:t>
            </a:r>
            <a:r>
              <a:rPr lang="ja-JP" altLang="en-US" sz="2800" dirty="0"/>
              <a:t>や</a:t>
            </a:r>
            <a:r>
              <a:rPr lang="en-US" altLang="ja-JP" sz="2800" dirty="0"/>
              <a:t>ls</a:t>
            </a:r>
            <a:r>
              <a:rPr lang="ja-JP" altLang="en-US" sz="2800" dirty="0"/>
              <a:t>等</a:t>
            </a:r>
            <a:r>
              <a:rPr kumimoji="1" lang="ja-JP" altLang="en-US" sz="2800" dirty="0"/>
              <a:t>）を記述</a:t>
            </a:r>
            <a:endParaRPr kumimoji="1" lang="en-US" altLang="ja-JP" sz="2800" dirty="0"/>
          </a:p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ja-JP" altLang="en-US" sz="2800" dirty="0"/>
              <a:t>必要となるパッケージ等をインストールする等して環境を設定</a:t>
            </a:r>
            <a:endParaRPr lang="en-US" altLang="ja-JP" sz="2800" dirty="0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353229BA-5DA3-4D70-A4B0-D1FB12DA86C5}"/>
              </a:ext>
            </a:extLst>
          </p:cNvPr>
          <p:cNvSpPr/>
          <p:nvPr/>
        </p:nvSpPr>
        <p:spPr>
          <a:xfrm>
            <a:off x="8305011" y="3584479"/>
            <a:ext cx="3568603" cy="270843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1000" dirty="0"/>
              <a:t>FROM </a:t>
            </a:r>
            <a:r>
              <a:rPr lang="en-US" altLang="ja-JP" sz="1000" dirty="0" err="1"/>
              <a:t>nvidia</a:t>
            </a:r>
            <a:r>
              <a:rPr lang="en-US" altLang="ja-JP" sz="1000" dirty="0"/>
              <a:t>/cuda:9.0-cudnn7-devel-ubuntu16.04</a:t>
            </a:r>
          </a:p>
          <a:p>
            <a:r>
              <a:rPr lang="en-US" altLang="ja-JP" sz="1000" dirty="0"/>
              <a:t>RUN apt-get update &amp;&amp; apt-get install -y /</a:t>
            </a:r>
          </a:p>
          <a:p>
            <a:r>
              <a:rPr lang="en-US" altLang="ja-JP" sz="1000" dirty="0"/>
              <a:t>    </a:t>
            </a:r>
            <a:r>
              <a:rPr lang="en-US" altLang="ja-JP" sz="1000" dirty="0" err="1"/>
              <a:t>sudo</a:t>
            </a:r>
            <a:r>
              <a:rPr lang="en-US" altLang="ja-JP" sz="1000" dirty="0"/>
              <a:t> /</a:t>
            </a:r>
          </a:p>
          <a:p>
            <a:r>
              <a:rPr lang="en-US" altLang="ja-JP" sz="1000" dirty="0"/>
              <a:t>    </a:t>
            </a:r>
            <a:r>
              <a:rPr lang="en-US" altLang="ja-JP" sz="1000" dirty="0" err="1"/>
              <a:t>wget</a:t>
            </a:r>
            <a:r>
              <a:rPr lang="en-US" altLang="ja-JP" sz="1000" dirty="0"/>
              <a:t> /</a:t>
            </a:r>
          </a:p>
          <a:p>
            <a:r>
              <a:rPr lang="en-US" altLang="ja-JP" sz="1000" dirty="0"/>
              <a:t>    vim</a:t>
            </a:r>
          </a:p>
          <a:p>
            <a:r>
              <a:rPr lang="en-US" altLang="ja-JP" sz="1000" dirty="0"/>
              <a:t>WORKDIR /opt</a:t>
            </a:r>
          </a:p>
          <a:p>
            <a:r>
              <a:rPr lang="en-US" altLang="ja-JP" sz="1000" dirty="0"/>
              <a:t>RUN </a:t>
            </a:r>
            <a:r>
              <a:rPr lang="en-US" altLang="ja-JP" sz="1000" dirty="0" err="1"/>
              <a:t>wget</a:t>
            </a:r>
            <a:r>
              <a:rPr lang="en-US" altLang="ja-JP" sz="1000" dirty="0"/>
              <a:t> https://repo.anaconda.com/archive/Anaconda3-2020.02-Linux-x86_64.sh &amp;&amp; /</a:t>
            </a:r>
          </a:p>
          <a:p>
            <a:r>
              <a:rPr lang="en-US" altLang="ja-JP" sz="1000" dirty="0"/>
              <a:t>    </a:t>
            </a:r>
            <a:r>
              <a:rPr lang="en-US" altLang="ja-JP" sz="1000" dirty="0" err="1"/>
              <a:t>sh</a:t>
            </a:r>
            <a:r>
              <a:rPr lang="en-US" altLang="ja-JP" sz="1000" dirty="0"/>
              <a:t> Anaconda3-2020.02-Linux-x86_64.sh -b -p /opt/anaconda3 &amp;&amp; /</a:t>
            </a:r>
          </a:p>
          <a:p>
            <a:r>
              <a:rPr lang="en-US" altLang="ja-JP" sz="1000" dirty="0"/>
              <a:t>    rm -f Anaconda3-2020.02-Linux-x86_64.sh</a:t>
            </a:r>
          </a:p>
          <a:p>
            <a:r>
              <a:rPr lang="en-US" altLang="ja-JP" sz="1000" dirty="0"/>
              <a:t>ENV PATH /opt/anaconda3/bin:$PATH</a:t>
            </a:r>
          </a:p>
          <a:p>
            <a:r>
              <a:rPr lang="en-US" altLang="ja-JP" sz="1000" dirty="0"/>
              <a:t>RUN pip install --upgrade pip &amp;&amp; pip install /</a:t>
            </a:r>
          </a:p>
          <a:p>
            <a:r>
              <a:rPr lang="en-US" altLang="ja-JP" sz="1000" dirty="0"/>
              <a:t>cupy-cuda90==5.3.0 /</a:t>
            </a:r>
          </a:p>
          <a:p>
            <a:r>
              <a:rPr lang="en-US" altLang="ja-JP" sz="1000" dirty="0"/>
              <a:t>    </a:t>
            </a:r>
            <a:r>
              <a:rPr lang="en-US" altLang="ja-JP" sz="1000" dirty="0" err="1"/>
              <a:t>chainer</a:t>
            </a:r>
            <a:r>
              <a:rPr lang="en-US" altLang="ja-JP" sz="1000" dirty="0"/>
              <a:t>==5.3.0</a:t>
            </a:r>
          </a:p>
          <a:p>
            <a:r>
              <a:rPr lang="en-US" altLang="ja-JP" sz="1000" dirty="0"/>
              <a:t>WORKDIR /</a:t>
            </a:r>
          </a:p>
          <a:p>
            <a:r>
              <a:rPr lang="en-US" altLang="ja-JP" sz="1000" dirty="0"/>
              <a:t>CMD ["/bin/bash"]</a:t>
            </a:r>
            <a:endParaRPr lang="ja-JP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4118591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F59C60BB-8D94-4AB5-A3A6-CE20A4683FEB}"/>
              </a:ext>
            </a:extLst>
          </p:cNvPr>
          <p:cNvSpPr/>
          <p:nvPr/>
        </p:nvSpPr>
        <p:spPr>
          <a:xfrm>
            <a:off x="8387331" y="4388126"/>
            <a:ext cx="3403961" cy="1698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A3488A9B-3DDB-4B58-BA2E-328FD7B89483}"/>
              </a:ext>
            </a:extLst>
          </p:cNvPr>
          <p:cNvSpPr/>
          <p:nvPr/>
        </p:nvSpPr>
        <p:spPr>
          <a:xfrm>
            <a:off x="8391602" y="5939952"/>
            <a:ext cx="3403961" cy="1389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四角形: 角を丸くする 12">
            <a:extLst>
              <a:ext uri="{FF2B5EF4-FFF2-40B4-BE49-F238E27FC236}">
                <a16:creationId xmlns:a16="http://schemas.microsoft.com/office/drawing/2014/main" id="{98F0AB2A-7759-4B89-8689-9DD646646CB5}"/>
              </a:ext>
            </a:extLst>
          </p:cNvPr>
          <p:cNvSpPr/>
          <p:nvPr/>
        </p:nvSpPr>
        <p:spPr>
          <a:xfrm>
            <a:off x="318386" y="3362400"/>
            <a:ext cx="7792256" cy="3243750"/>
          </a:xfrm>
          <a:prstGeom prst="roundRect">
            <a:avLst>
              <a:gd name="adj" fmla="val 7871"/>
            </a:avLst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0A323B02-5401-4812-BD8C-01229BE12C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WORKDIR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745C9B5-61E4-48B0-9510-F88828B5F5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WORKDIR &lt;path&gt;</a:t>
            </a:r>
            <a:r>
              <a:rPr kumimoji="1" lang="ja-JP" altLang="en-US" dirty="0"/>
              <a:t>：作業ディレクトリを変更する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81519869-3F34-4A3D-ABFF-C2BDE82331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21661-B2A8-457F-930E-F617AD024F3F}" type="slidenum">
              <a:rPr lang="ja-JP" altLang="en-US" smtClean="0"/>
              <a:pPr/>
              <a:t>15</a:t>
            </a:fld>
            <a:endParaRPr lang="ja-JP" altLang="en-US" dirty="0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0BDE1F6C-157D-4670-9DC6-A62764431C25}"/>
              </a:ext>
            </a:extLst>
          </p:cNvPr>
          <p:cNvSpPr/>
          <p:nvPr/>
        </p:nvSpPr>
        <p:spPr>
          <a:xfrm>
            <a:off x="571764" y="2056306"/>
            <a:ext cx="11287155" cy="584775"/>
          </a:xfrm>
          <a:prstGeom prst="rect">
            <a:avLst/>
          </a:prstGeom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3200" dirty="0"/>
              <a:t>WORKDIR /opt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6EDE49D7-5ED2-4552-8E67-6BF0B5723C38}"/>
              </a:ext>
            </a:extLst>
          </p:cNvPr>
          <p:cNvSpPr txBox="1"/>
          <p:nvPr/>
        </p:nvSpPr>
        <p:spPr>
          <a:xfrm>
            <a:off x="2653302" y="2770242"/>
            <a:ext cx="68853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altLang="ja-JP" sz="2800" dirty="0"/>
              <a:t>RUN</a:t>
            </a:r>
            <a:r>
              <a:rPr lang="ja-JP" altLang="en-US" sz="2800" dirty="0"/>
              <a:t>等でコマンドを実行する場所を変更</a:t>
            </a:r>
            <a:endParaRPr lang="en-US" altLang="ja-JP" sz="2800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A592BE5C-6403-4350-8279-04E7705407CE}"/>
              </a:ext>
            </a:extLst>
          </p:cNvPr>
          <p:cNvSpPr txBox="1"/>
          <p:nvPr/>
        </p:nvSpPr>
        <p:spPr>
          <a:xfrm>
            <a:off x="252439" y="3411796"/>
            <a:ext cx="7858203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ja-JP" altLang="en-US" sz="2800" b="1" u="sng" dirty="0">
                <a:solidFill>
                  <a:schemeClr val="accent2"/>
                </a:solidFill>
              </a:rPr>
              <a:t>注意</a:t>
            </a:r>
            <a:endParaRPr lang="en-US" altLang="ja-JP" sz="2800" b="1" u="sng" dirty="0">
              <a:solidFill>
                <a:schemeClr val="accent2"/>
              </a:solidFill>
            </a:endParaRPr>
          </a:p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ja-JP" altLang="en-US" sz="2000" dirty="0"/>
              <a:t>下記のような場合「</a:t>
            </a:r>
            <a:r>
              <a:rPr lang="en-US" altLang="ja-JP" sz="2000" dirty="0" err="1"/>
              <a:t>hoge</a:t>
            </a:r>
            <a:r>
              <a:rPr lang="ja-JP" altLang="en-US" sz="2000" dirty="0"/>
              <a:t>」は「</a:t>
            </a:r>
            <a:r>
              <a:rPr lang="en-US" altLang="ja-JP" sz="2000" dirty="0"/>
              <a:t>/opt</a:t>
            </a:r>
            <a:r>
              <a:rPr lang="ja-JP" altLang="en-US" sz="2000" dirty="0"/>
              <a:t>」ではなく「</a:t>
            </a:r>
            <a:r>
              <a:rPr lang="en-US" altLang="ja-JP" sz="2000" dirty="0"/>
              <a:t>/</a:t>
            </a:r>
            <a:r>
              <a:rPr lang="ja-JP" altLang="en-US" sz="2000" dirty="0"/>
              <a:t>」に作成される</a:t>
            </a:r>
            <a:endParaRPr lang="en-US" altLang="ja-JP" sz="2000" dirty="0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47136504-4B38-456E-B70D-27A69D14D58A}"/>
              </a:ext>
            </a:extLst>
          </p:cNvPr>
          <p:cNvSpPr/>
          <p:nvPr/>
        </p:nvSpPr>
        <p:spPr>
          <a:xfrm>
            <a:off x="2436356" y="4431428"/>
            <a:ext cx="3452612" cy="156966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3200" dirty="0"/>
              <a:t>WORKDIR /</a:t>
            </a:r>
          </a:p>
          <a:p>
            <a:r>
              <a:rPr lang="en-US" altLang="ja-JP" sz="3200" dirty="0"/>
              <a:t>RUN cd /opt</a:t>
            </a:r>
          </a:p>
          <a:p>
            <a:r>
              <a:rPr lang="en-US" altLang="ja-JP" sz="3200" dirty="0"/>
              <a:t>RUN </a:t>
            </a:r>
            <a:r>
              <a:rPr lang="en-US" altLang="ja-JP" sz="3200" dirty="0" err="1"/>
              <a:t>mkdir</a:t>
            </a:r>
            <a:r>
              <a:rPr lang="en-US" altLang="ja-JP" sz="3200" dirty="0"/>
              <a:t> </a:t>
            </a:r>
            <a:r>
              <a:rPr lang="en-US" altLang="ja-JP" sz="3200" dirty="0" err="1"/>
              <a:t>hoge</a:t>
            </a:r>
            <a:endParaRPr lang="en-US" altLang="ja-JP" sz="3200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AA7CFB0F-1A43-4DDF-B7F7-7FD43782477F}"/>
              </a:ext>
            </a:extLst>
          </p:cNvPr>
          <p:cNvSpPr txBox="1"/>
          <p:nvPr/>
        </p:nvSpPr>
        <p:spPr>
          <a:xfrm>
            <a:off x="359479" y="6118953"/>
            <a:ext cx="8027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kumimoji="1" lang="en-US" altLang="ja-JP" b="1" dirty="0">
                <a:solidFill>
                  <a:schemeClr val="accent1"/>
                </a:solidFill>
              </a:rPr>
              <a:t>RUN cd /opt &amp;&amp; </a:t>
            </a:r>
            <a:r>
              <a:rPr kumimoji="1" lang="en-US" altLang="ja-JP" b="1" dirty="0" err="1">
                <a:solidFill>
                  <a:schemeClr val="accent1"/>
                </a:solidFill>
              </a:rPr>
              <a:t>mkdir</a:t>
            </a:r>
            <a:r>
              <a:rPr kumimoji="1" lang="en-US" altLang="ja-JP" b="1" dirty="0">
                <a:solidFill>
                  <a:schemeClr val="accent1"/>
                </a:solidFill>
              </a:rPr>
              <a:t> </a:t>
            </a:r>
            <a:r>
              <a:rPr kumimoji="1" lang="en-US" altLang="ja-JP" b="1" dirty="0" err="1">
                <a:solidFill>
                  <a:schemeClr val="accent1"/>
                </a:solidFill>
              </a:rPr>
              <a:t>hoge</a:t>
            </a:r>
            <a:r>
              <a:rPr lang="ja-JP" altLang="en-US" b="1" dirty="0">
                <a:solidFill>
                  <a:schemeClr val="accent1"/>
                </a:solidFill>
              </a:rPr>
              <a:t>　</a:t>
            </a:r>
            <a:r>
              <a:rPr kumimoji="1" lang="ja-JP" altLang="en-US" b="1" dirty="0">
                <a:solidFill>
                  <a:schemeClr val="accent1"/>
                </a:solidFill>
              </a:rPr>
              <a:t>で一度に実行すれば</a:t>
            </a:r>
            <a:r>
              <a:rPr lang="ja-JP" altLang="en-US" b="1" dirty="0">
                <a:solidFill>
                  <a:schemeClr val="accent1"/>
                </a:solidFill>
              </a:rPr>
              <a:t>「</a:t>
            </a:r>
            <a:r>
              <a:rPr lang="en-US" altLang="ja-JP" b="1" dirty="0">
                <a:solidFill>
                  <a:schemeClr val="accent1"/>
                </a:solidFill>
              </a:rPr>
              <a:t>/opt</a:t>
            </a:r>
            <a:r>
              <a:rPr lang="ja-JP" altLang="en-US" b="1" dirty="0">
                <a:solidFill>
                  <a:schemeClr val="accent1"/>
                </a:solidFill>
              </a:rPr>
              <a:t>」に作成される</a:t>
            </a:r>
            <a:endParaRPr kumimoji="1" lang="en-US" altLang="ja-JP" b="1" dirty="0">
              <a:solidFill>
                <a:schemeClr val="accent1"/>
              </a:solidFill>
            </a:endParaRPr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7EF3F02B-32AC-480A-B649-F900C81E503E}"/>
              </a:ext>
            </a:extLst>
          </p:cNvPr>
          <p:cNvSpPr/>
          <p:nvPr/>
        </p:nvSpPr>
        <p:spPr>
          <a:xfrm>
            <a:off x="8305011" y="3584479"/>
            <a:ext cx="3568603" cy="270843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1000" dirty="0"/>
              <a:t>FROM </a:t>
            </a:r>
            <a:r>
              <a:rPr lang="en-US" altLang="ja-JP" sz="1000" dirty="0" err="1"/>
              <a:t>nvidia</a:t>
            </a:r>
            <a:r>
              <a:rPr lang="en-US" altLang="ja-JP" sz="1000" dirty="0"/>
              <a:t>/cuda:9.0-cudnn7-devel-ubuntu16.04</a:t>
            </a:r>
          </a:p>
          <a:p>
            <a:r>
              <a:rPr lang="en-US" altLang="ja-JP" sz="1000" dirty="0"/>
              <a:t>RUN apt-get update &amp;&amp; apt-get install -y /</a:t>
            </a:r>
          </a:p>
          <a:p>
            <a:r>
              <a:rPr lang="en-US" altLang="ja-JP" sz="1000" dirty="0"/>
              <a:t>    </a:t>
            </a:r>
            <a:r>
              <a:rPr lang="en-US" altLang="ja-JP" sz="1000" dirty="0" err="1"/>
              <a:t>sudo</a:t>
            </a:r>
            <a:r>
              <a:rPr lang="en-US" altLang="ja-JP" sz="1000" dirty="0"/>
              <a:t> /</a:t>
            </a:r>
          </a:p>
          <a:p>
            <a:r>
              <a:rPr lang="en-US" altLang="ja-JP" sz="1000" dirty="0"/>
              <a:t>    </a:t>
            </a:r>
            <a:r>
              <a:rPr lang="en-US" altLang="ja-JP" sz="1000" dirty="0" err="1"/>
              <a:t>wget</a:t>
            </a:r>
            <a:r>
              <a:rPr lang="en-US" altLang="ja-JP" sz="1000" dirty="0"/>
              <a:t> /</a:t>
            </a:r>
          </a:p>
          <a:p>
            <a:r>
              <a:rPr lang="en-US" altLang="ja-JP" sz="1000" dirty="0"/>
              <a:t>    vim</a:t>
            </a:r>
          </a:p>
          <a:p>
            <a:r>
              <a:rPr lang="en-US" altLang="ja-JP" sz="1000" dirty="0"/>
              <a:t>WORKDIR /opt</a:t>
            </a:r>
          </a:p>
          <a:p>
            <a:r>
              <a:rPr lang="en-US" altLang="ja-JP" sz="1000" dirty="0"/>
              <a:t>RUN </a:t>
            </a:r>
            <a:r>
              <a:rPr lang="en-US" altLang="ja-JP" sz="1000" dirty="0" err="1"/>
              <a:t>wget</a:t>
            </a:r>
            <a:r>
              <a:rPr lang="en-US" altLang="ja-JP" sz="1000" dirty="0"/>
              <a:t> https://repo.anaconda.com/archive/Anaconda3-2020.02-Linux-x86_64.sh &amp;&amp; /</a:t>
            </a:r>
          </a:p>
          <a:p>
            <a:r>
              <a:rPr lang="en-US" altLang="ja-JP" sz="1000" dirty="0"/>
              <a:t>    </a:t>
            </a:r>
            <a:r>
              <a:rPr lang="en-US" altLang="ja-JP" sz="1000" dirty="0" err="1"/>
              <a:t>sh</a:t>
            </a:r>
            <a:r>
              <a:rPr lang="en-US" altLang="ja-JP" sz="1000" dirty="0"/>
              <a:t> Anaconda3-2020.02-Linux-x86_64.sh -b -p /opt/anaconda3 &amp;&amp; /</a:t>
            </a:r>
          </a:p>
          <a:p>
            <a:r>
              <a:rPr lang="en-US" altLang="ja-JP" sz="1000" dirty="0"/>
              <a:t>    rm -f Anaconda3-2020.02-Linux-x86_64.sh</a:t>
            </a:r>
          </a:p>
          <a:p>
            <a:r>
              <a:rPr lang="en-US" altLang="ja-JP" sz="1000" dirty="0"/>
              <a:t>ENV PATH /opt/anaconda3/bin:$PATH</a:t>
            </a:r>
          </a:p>
          <a:p>
            <a:r>
              <a:rPr lang="en-US" altLang="ja-JP" sz="1000" dirty="0"/>
              <a:t>RUN pip install --upgrade pip &amp;&amp; pip install /</a:t>
            </a:r>
          </a:p>
          <a:p>
            <a:r>
              <a:rPr lang="en-US" altLang="ja-JP" sz="1000" dirty="0"/>
              <a:t>cupy-cuda90==5.3.0 /</a:t>
            </a:r>
          </a:p>
          <a:p>
            <a:r>
              <a:rPr lang="en-US" altLang="ja-JP" sz="1000" dirty="0"/>
              <a:t>    </a:t>
            </a:r>
            <a:r>
              <a:rPr lang="en-US" altLang="ja-JP" sz="1000" dirty="0" err="1"/>
              <a:t>chainer</a:t>
            </a:r>
            <a:r>
              <a:rPr lang="en-US" altLang="ja-JP" sz="1000" dirty="0"/>
              <a:t>==5.3.0</a:t>
            </a:r>
          </a:p>
          <a:p>
            <a:r>
              <a:rPr lang="en-US" altLang="ja-JP" sz="1000" dirty="0"/>
              <a:t>WORKDIR /</a:t>
            </a:r>
          </a:p>
          <a:p>
            <a:r>
              <a:rPr lang="en-US" altLang="ja-JP" sz="1000" dirty="0"/>
              <a:t>CMD ["/bin/bash"]</a:t>
            </a:r>
            <a:endParaRPr lang="ja-JP" altLang="en-US" sz="1200" dirty="0"/>
          </a:p>
        </p:txBody>
      </p:sp>
    </p:spTree>
    <p:extLst>
      <p:ext uri="{BB962C8B-B14F-4D97-AF65-F5344CB8AC3E}">
        <p14:creationId xmlns:p14="http://schemas.microsoft.com/office/powerpoint/2010/main" val="6766734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857264FA-3304-43D6-9119-CC9B045081DC}"/>
              </a:ext>
            </a:extLst>
          </p:cNvPr>
          <p:cNvSpPr/>
          <p:nvPr/>
        </p:nvSpPr>
        <p:spPr>
          <a:xfrm>
            <a:off x="8387331" y="5326964"/>
            <a:ext cx="3403961" cy="12119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249C7E1C-E31F-461B-9599-890F6955F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ENV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1226799-F01C-4A87-A7FE-94E59836F8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ENV &lt;path&gt;</a:t>
            </a:r>
            <a:r>
              <a:rPr kumimoji="1" lang="ja-JP" altLang="en-US" dirty="0"/>
              <a:t>：パスを通す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91836CC-3786-4904-A7C2-1BCB361BD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21661-B2A8-457F-930E-F617AD024F3F}" type="slidenum">
              <a:rPr lang="ja-JP" altLang="en-US" smtClean="0"/>
              <a:pPr/>
              <a:t>16</a:t>
            </a:fld>
            <a:endParaRPr lang="ja-JP" altLang="en-US" dirty="0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ECE151E4-84D9-4679-A097-6C56B265FDB3}"/>
              </a:ext>
            </a:extLst>
          </p:cNvPr>
          <p:cNvSpPr/>
          <p:nvPr/>
        </p:nvSpPr>
        <p:spPr>
          <a:xfrm>
            <a:off x="449215" y="2035294"/>
            <a:ext cx="11424399" cy="584775"/>
          </a:xfrm>
          <a:prstGeom prst="rect">
            <a:avLst/>
          </a:prstGeom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3200" dirty="0"/>
              <a:t>ENV PATH /opt/anaconda3/bin:$PATH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284BDB31-E097-484A-A045-41509F7AE79D}"/>
              </a:ext>
            </a:extLst>
          </p:cNvPr>
          <p:cNvSpPr txBox="1"/>
          <p:nvPr/>
        </p:nvSpPr>
        <p:spPr>
          <a:xfrm>
            <a:off x="1330960" y="2790264"/>
            <a:ext cx="9530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/>
              <a:t>パッケージ等がすぐに使用できるようにパスを通しておく</a:t>
            </a: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89C05A4F-AADC-455B-A4F1-B3F4128C5D82}"/>
              </a:ext>
            </a:extLst>
          </p:cNvPr>
          <p:cNvSpPr/>
          <p:nvPr/>
        </p:nvSpPr>
        <p:spPr>
          <a:xfrm>
            <a:off x="8305011" y="3584479"/>
            <a:ext cx="3568603" cy="270843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1000" dirty="0"/>
              <a:t>FROM </a:t>
            </a:r>
            <a:r>
              <a:rPr lang="en-US" altLang="ja-JP" sz="1000" dirty="0" err="1"/>
              <a:t>nvidia</a:t>
            </a:r>
            <a:r>
              <a:rPr lang="en-US" altLang="ja-JP" sz="1000" dirty="0"/>
              <a:t>/cuda:9.0-cudnn7-devel-ubuntu16.04</a:t>
            </a:r>
          </a:p>
          <a:p>
            <a:r>
              <a:rPr lang="en-US" altLang="ja-JP" sz="1000" dirty="0"/>
              <a:t>RUN apt-get update &amp;&amp; apt-get install -y /</a:t>
            </a:r>
          </a:p>
          <a:p>
            <a:r>
              <a:rPr lang="en-US" altLang="ja-JP" sz="1000" dirty="0"/>
              <a:t>    </a:t>
            </a:r>
            <a:r>
              <a:rPr lang="en-US" altLang="ja-JP" sz="1000" dirty="0" err="1"/>
              <a:t>sudo</a:t>
            </a:r>
            <a:r>
              <a:rPr lang="en-US" altLang="ja-JP" sz="1000" dirty="0"/>
              <a:t> /</a:t>
            </a:r>
          </a:p>
          <a:p>
            <a:r>
              <a:rPr lang="en-US" altLang="ja-JP" sz="1000" dirty="0"/>
              <a:t>    </a:t>
            </a:r>
            <a:r>
              <a:rPr lang="en-US" altLang="ja-JP" sz="1000" dirty="0" err="1"/>
              <a:t>wget</a:t>
            </a:r>
            <a:r>
              <a:rPr lang="en-US" altLang="ja-JP" sz="1000" dirty="0"/>
              <a:t> /</a:t>
            </a:r>
          </a:p>
          <a:p>
            <a:r>
              <a:rPr lang="en-US" altLang="ja-JP" sz="1000" dirty="0"/>
              <a:t>    vim</a:t>
            </a:r>
          </a:p>
          <a:p>
            <a:r>
              <a:rPr lang="en-US" altLang="ja-JP" sz="1000" dirty="0"/>
              <a:t>WORKDIR /opt</a:t>
            </a:r>
          </a:p>
          <a:p>
            <a:r>
              <a:rPr lang="en-US" altLang="ja-JP" sz="1000" dirty="0"/>
              <a:t>RUN </a:t>
            </a:r>
            <a:r>
              <a:rPr lang="en-US" altLang="ja-JP" sz="1000" dirty="0" err="1"/>
              <a:t>wget</a:t>
            </a:r>
            <a:r>
              <a:rPr lang="en-US" altLang="ja-JP" sz="1000" dirty="0"/>
              <a:t> https://repo.anaconda.com/archive/Anaconda3-2020.02-Linux-x86_64.sh &amp;&amp; /</a:t>
            </a:r>
          </a:p>
          <a:p>
            <a:r>
              <a:rPr lang="en-US" altLang="ja-JP" sz="1000" dirty="0"/>
              <a:t>    </a:t>
            </a:r>
            <a:r>
              <a:rPr lang="en-US" altLang="ja-JP" sz="1000" dirty="0" err="1"/>
              <a:t>sh</a:t>
            </a:r>
            <a:r>
              <a:rPr lang="en-US" altLang="ja-JP" sz="1000" dirty="0"/>
              <a:t> Anaconda3-2020.02-Linux-x86_64.sh -b -p /opt/anaconda3 &amp;&amp; /</a:t>
            </a:r>
          </a:p>
          <a:p>
            <a:r>
              <a:rPr lang="en-US" altLang="ja-JP" sz="1000" dirty="0"/>
              <a:t>    rm -f Anaconda3-2020.02-Linux-x86_64.sh</a:t>
            </a:r>
          </a:p>
          <a:p>
            <a:r>
              <a:rPr lang="en-US" altLang="ja-JP" sz="1000" dirty="0"/>
              <a:t>ENV PATH /opt/anaconda3/bin:$PATH</a:t>
            </a:r>
          </a:p>
          <a:p>
            <a:r>
              <a:rPr lang="en-US" altLang="ja-JP" sz="1000" dirty="0"/>
              <a:t>RUN pip install --upgrade pip &amp;&amp; pip install /</a:t>
            </a:r>
          </a:p>
          <a:p>
            <a:r>
              <a:rPr lang="en-US" altLang="ja-JP" sz="1000" dirty="0"/>
              <a:t>cupy-cuda90==5.3.0 /</a:t>
            </a:r>
          </a:p>
          <a:p>
            <a:r>
              <a:rPr lang="en-US" altLang="ja-JP" sz="1000" dirty="0"/>
              <a:t>    </a:t>
            </a:r>
            <a:r>
              <a:rPr lang="en-US" altLang="ja-JP" sz="1000" dirty="0" err="1"/>
              <a:t>chainer</a:t>
            </a:r>
            <a:r>
              <a:rPr lang="en-US" altLang="ja-JP" sz="1000" dirty="0"/>
              <a:t>==5.3.0</a:t>
            </a:r>
          </a:p>
          <a:p>
            <a:r>
              <a:rPr lang="en-US" altLang="ja-JP" sz="1000" dirty="0"/>
              <a:t>WORKDIR /</a:t>
            </a:r>
          </a:p>
          <a:p>
            <a:r>
              <a:rPr lang="en-US" altLang="ja-JP" sz="1000" dirty="0"/>
              <a:t>CMD ["/bin/bash"]</a:t>
            </a:r>
            <a:endParaRPr lang="ja-JP" altLang="en-US" sz="1200" dirty="0"/>
          </a:p>
        </p:txBody>
      </p:sp>
    </p:spTree>
    <p:extLst>
      <p:ext uri="{BB962C8B-B14F-4D97-AF65-F5344CB8AC3E}">
        <p14:creationId xmlns:p14="http://schemas.microsoft.com/office/powerpoint/2010/main" val="41880171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四角形: 角を丸くする 11">
            <a:extLst>
              <a:ext uri="{FF2B5EF4-FFF2-40B4-BE49-F238E27FC236}">
                <a16:creationId xmlns:a16="http://schemas.microsoft.com/office/drawing/2014/main" id="{AEABFE4F-7325-4123-892D-538A4134E9A7}"/>
              </a:ext>
            </a:extLst>
          </p:cNvPr>
          <p:cNvSpPr/>
          <p:nvPr/>
        </p:nvSpPr>
        <p:spPr>
          <a:xfrm>
            <a:off x="271252" y="4600885"/>
            <a:ext cx="7882771" cy="1918305"/>
          </a:xfrm>
          <a:prstGeom prst="roundRect">
            <a:avLst>
              <a:gd name="adj" fmla="val 7871"/>
            </a:avLst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20833606-69F8-4F9F-9BFE-2CA8AC73A4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CMD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BB9B703-BFEA-4366-BFC5-BBD0BEC7B6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CMD [“command”</a:t>
            </a:r>
            <a:r>
              <a:rPr lang="en-US" altLang="ja-JP" dirty="0"/>
              <a:t>]</a:t>
            </a:r>
            <a:r>
              <a:rPr kumimoji="1" lang="ja-JP" altLang="en-US" dirty="0"/>
              <a:t>：コンテナ作成時に実行するコマンドを指定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BD2F6AD-241D-4D94-A583-AF5AA0868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21661-B2A8-457F-930E-F617AD024F3F}" type="slidenum">
              <a:rPr lang="ja-JP" altLang="en-US" smtClean="0"/>
              <a:pPr/>
              <a:t>17</a:t>
            </a:fld>
            <a:endParaRPr lang="ja-JP" alt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48F755DE-EE7D-4480-824F-EA7F278E4A92}"/>
              </a:ext>
            </a:extLst>
          </p:cNvPr>
          <p:cNvSpPr txBox="1"/>
          <p:nvPr/>
        </p:nvSpPr>
        <p:spPr>
          <a:xfrm>
            <a:off x="0" y="2965417"/>
            <a:ext cx="8259439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kumimoji="1" lang="ja-JP" altLang="en-US" sz="2400" dirty="0"/>
              <a:t>コンテナを作成する際に実行．原則最後の行に記述．</a:t>
            </a:r>
            <a:endParaRPr kumimoji="1" lang="en-US" altLang="ja-JP" sz="2400" dirty="0"/>
          </a:p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altLang="ja-JP" sz="2400" dirty="0"/>
              <a:t>/bin/bash </a:t>
            </a:r>
            <a:r>
              <a:rPr lang="ja-JP" altLang="en-US" sz="2400" dirty="0"/>
              <a:t>の場合，シェルを操作できるようになる</a:t>
            </a:r>
            <a:endParaRPr lang="en-US" altLang="ja-JP" sz="2400" dirty="0"/>
          </a:p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kumimoji="1" lang="en-US" altLang="ja-JP" sz="2400" dirty="0"/>
              <a:t>※ </a:t>
            </a:r>
            <a:r>
              <a:rPr kumimoji="1" lang="ja-JP" altLang="en-US" sz="2400" dirty="0"/>
              <a:t>特に理由がない場合，</a:t>
            </a:r>
            <a:r>
              <a:rPr kumimoji="1" lang="en-US" altLang="ja-JP" sz="2400" dirty="0"/>
              <a:t>/bin/bash</a:t>
            </a:r>
            <a:r>
              <a:rPr kumimoji="1" lang="ja-JP" altLang="en-US" sz="2400" dirty="0"/>
              <a:t>を設定することが多い</a:t>
            </a:r>
            <a:endParaRPr kumimoji="1" lang="en-US" altLang="ja-JP" sz="2400" dirty="0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76282F81-6A62-4C1E-BC9B-0030223808A0}"/>
              </a:ext>
            </a:extLst>
          </p:cNvPr>
          <p:cNvSpPr/>
          <p:nvPr/>
        </p:nvSpPr>
        <p:spPr>
          <a:xfrm>
            <a:off x="449215" y="2045454"/>
            <a:ext cx="11424399" cy="584775"/>
          </a:xfrm>
          <a:prstGeom prst="rect">
            <a:avLst/>
          </a:prstGeom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3200" dirty="0"/>
              <a:t>CMD ["/bin/bash"]</a:t>
            </a:r>
            <a:endParaRPr lang="ja-JP" altLang="en-US" sz="3200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DCD97E0C-3DAE-41DD-9049-6B2C48DA190D}"/>
              </a:ext>
            </a:extLst>
          </p:cNvPr>
          <p:cNvSpPr txBox="1"/>
          <p:nvPr/>
        </p:nvSpPr>
        <p:spPr>
          <a:xfrm>
            <a:off x="318386" y="5478834"/>
            <a:ext cx="7496074" cy="4308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sz="2200" dirty="0"/>
              <a:t>$docker run  --</a:t>
            </a:r>
            <a:r>
              <a:rPr lang="en-US" altLang="ja-JP" sz="2200" dirty="0" err="1"/>
              <a:t>gpus</a:t>
            </a:r>
            <a:r>
              <a:rPr lang="en-US" altLang="ja-JP" sz="2200" dirty="0"/>
              <a:t> all cuda9.0cnn7chainer5.3.0 </a:t>
            </a:r>
            <a:r>
              <a:rPr lang="en-US" altLang="ja-JP" sz="2200" dirty="0" err="1"/>
              <a:t>nvidia-smi</a:t>
            </a:r>
            <a:endParaRPr kumimoji="1" lang="ja-JP" altLang="en-US" sz="2200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C1657C1D-F4D1-4681-90E0-37BD08E1D622}"/>
              </a:ext>
            </a:extLst>
          </p:cNvPr>
          <p:cNvSpPr txBox="1"/>
          <p:nvPr/>
        </p:nvSpPr>
        <p:spPr>
          <a:xfrm>
            <a:off x="1490694" y="6022495"/>
            <a:ext cx="54438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b="1" dirty="0">
                <a:solidFill>
                  <a:schemeClr val="accent1"/>
                </a:solidFill>
              </a:rPr>
              <a:t>※ /bin/bash </a:t>
            </a:r>
            <a:r>
              <a:rPr kumimoji="1" lang="ja-JP" altLang="en-US" b="1" dirty="0">
                <a:solidFill>
                  <a:schemeClr val="accent1"/>
                </a:solidFill>
              </a:rPr>
              <a:t>の代わりに </a:t>
            </a:r>
            <a:r>
              <a:rPr kumimoji="1" lang="en-US" altLang="ja-JP" b="1" dirty="0" err="1">
                <a:solidFill>
                  <a:schemeClr val="accent1"/>
                </a:solidFill>
              </a:rPr>
              <a:t>nvidia-smi</a:t>
            </a:r>
            <a:r>
              <a:rPr kumimoji="1" lang="ja-JP" altLang="en-US" b="1" dirty="0">
                <a:solidFill>
                  <a:schemeClr val="accent1"/>
                </a:solidFill>
              </a:rPr>
              <a:t> が実行される</a:t>
            </a: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8627699D-10BF-47BC-9FB2-7BF4F24E65B2}"/>
              </a:ext>
            </a:extLst>
          </p:cNvPr>
          <p:cNvSpPr/>
          <p:nvPr/>
        </p:nvSpPr>
        <p:spPr>
          <a:xfrm>
            <a:off x="233905" y="4894100"/>
            <a:ext cx="7882771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ja-JP" altLang="en-US" sz="2200" dirty="0"/>
              <a:t>このコマンドは下記の様にコンテナ作成時に上書き可能</a:t>
            </a: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81242740-ED85-4DA2-80AD-0421D888476E}"/>
              </a:ext>
            </a:extLst>
          </p:cNvPr>
          <p:cNvSpPr/>
          <p:nvPr/>
        </p:nvSpPr>
        <p:spPr>
          <a:xfrm>
            <a:off x="8387331" y="6095912"/>
            <a:ext cx="3403961" cy="12119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8AFE4CF3-DA1F-44B2-81D0-DEC57305FDF9}"/>
              </a:ext>
            </a:extLst>
          </p:cNvPr>
          <p:cNvSpPr/>
          <p:nvPr/>
        </p:nvSpPr>
        <p:spPr>
          <a:xfrm>
            <a:off x="8305011" y="3584479"/>
            <a:ext cx="3568603" cy="270843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1000" dirty="0"/>
              <a:t>FROM </a:t>
            </a:r>
            <a:r>
              <a:rPr lang="en-US" altLang="ja-JP" sz="1000" dirty="0" err="1"/>
              <a:t>nvidia</a:t>
            </a:r>
            <a:r>
              <a:rPr lang="en-US" altLang="ja-JP" sz="1000" dirty="0"/>
              <a:t>/cuda:9.0-cudnn7-devel-ubuntu16.04</a:t>
            </a:r>
          </a:p>
          <a:p>
            <a:r>
              <a:rPr lang="en-US" altLang="ja-JP" sz="1000" dirty="0"/>
              <a:t>RUN apt-get update &amp;&amp; apt-get install -y /</a:t>
            </a:r>
          </a:p>
          <a:p>
            <a:r>
              <a:rPr lang="en-US" altLang="ja-JP" sz="1000" dirty="0"/>
              <a:t>    </a:t>
            </a:r>
            <a:r>
              <a:rPr lang="en-US" altLang="ja-JP" sz="1000" dirty="0" err="1"/>
              <a:t>sudo</a:t>
            </a:r>
            <a:r>
              <a:rPr lang="en-US" altLang="ja-JP" sz="1000" dirty="0"/>
              <a:t> /</a:t>
            </a:r>
          </a:p>
          <a:p>
            <a:r>
              <a:rPr lang="en-US" altLang="ja-JP" sz="1000" dirty="0"/>
              <a:t>    </a:t>
            </a:r>
            <a:r>
              <a:rPr lang="en-US" altLang="ja-JP" sz="1000" dirty="0" err="1"/>
              <a:t>wget</a:t>
            </a:r>
            <a:r>
              <a:rPr lang="en-US" altLang="ja-JP" sz="1000" dirty="0"/>
              <a:t> /</a:t>
            </a:r>
          </a:p>
          <a:p>
            <a:r>
              <a:rPr lang="en-US" altLang="ja-JP" sz="1000" dirty="0"/>
              <a:t>    vim</a:t>
            </a:r>
          </a:p>
          <a:p>
            <a:r>
              <a:rPr lang="en-US" altLang="ja-JP" sz="1000" dirty="0"/>
              <a:t>WORKDIR /opt</a:t>
            </a:r>
          </a:p>
          <a:p>
            <a:r>
              <a:rPr lang="en-US" altLang="ja-JP" sz="1000" dirty="0"/>
              <a:t>RUN </a:t>
            </a:r>
            <a:r>
              <a:rPr lang="en-US" altLang="ja-JP" sz="1000" dirty="0" err="1"/>
              <a:t>wget</a:t>
            </a:r>
            <a:r>
              <a:rPr lang="en-US" altLang="ja-JP" sz="1000" dirty="0"/>
              <a:t> https://repo.anaconda.com/archive/Anaconda3-2020.02-Linux-x86_64.sh &amp;&amp; /</a:t>
            </a:r>
          </a:p>
          <a:p>
            <a:r>
              <a:rPr lang="en-US" altLang="ja-JP" sz="1000" dirty="0"/>
              <a:t>    </a:t>
            </a:r>
            <a:r>
              <a:rPr lang="en-US" altLang="ja-JP" sz="1000" dirty="0" err="1"/>
              <a:t>sh</a:t>
            </a:r>
            <a:r>
              <a:rPr lang="en-US" altLang="ja-JP" sz="1000" dirty="0"/>
              <a:t> Anaconda3-2020.02-Linux-x86_64.sh -b -p /opt/anaconda3 &amp;&amp; /</a:t>
            </a:r>
          </a:p>
          <a:p>
            <a:r>
              <a:rPr lang="en-US" altLang="ja-JP" sz="1000" dirty="0"/>
              <a:t>    rm -f Anaconda3-2020.02-Linux-x86_64.sh</a:t>
            </a:r>
          </a:p>
          <a:p>
            <a:r>
              <a:rPr lang="en-US" altLang="ja-JP" sz="1000" dirty="0"/>
              <a:t>ENV PATH /opt/anaconda3/bin:$PATH</a:t>
            </a:r>
          </a:p>
          <a:p>
            <a:r>
              <a:rPr lang="en-US" altLang="ja-JP" sz="1000" dirty="0"/>
              <a:t>RUN pip install --upgrade pip &amp;&amp; pip install /</a:t>
            </a:r>
          </a:p>
          <a:p>
            <a:r>
              <a:rPr lang="en-US" altLang="ja-JP" sz="1000" dirty="0"/>
              <a:t>cupy-cuda90==5.3.0 /</a:t>
            </a:r>
          </a:p>
          <a:p>
            <a:r>
              <a:rPr lang="en-US" altLang="ja-JP" sz="1000" dirty="0"/>
              <a:t>    </a:t>
            </a:r>
            <a:r>
              <a:rPr lang="en-US" altLang="ja-JP" sz="1000" dirty="0" err="1"/>
              <a:t>chainer</a:t>
            </a:r>
            <a:r>
              <a:rPr lang="en-US" altLang="ja-JP" sz="1000" dirty="0"/>
              <a:t>==5.3.0</a:t>
            </a:r>
          </a:p>
          <a:p>
            <a:r>
              <a:rPr lang="en-US" altLang="ja-JP" sz="1000" dirty="0"/>
              <a:t>WORKDIR /</a:t>
            </a:r>
          </a:p>
          <a:p>
            <a:r>
              <a:rPr lang="en-US" altLang="ja-JP" sz="1000" dirty="0"/>
              <a:t>CMD ["/bin/bash"]</a:t>
            </a:r>
            <a:endParaRPr lang="ja-JP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5352583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242284D2-BEAD-463E-8B96-D01E3E0B6E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8742" y="2892465"/>
            <a:ext cx="6675996" cy="2311466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8F48F922-3C7F-4426-AEA2-BE1EFD6D5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docker build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8C3EB79-FF1A-42B6-BE3B-7CEABBF419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Docker file </a:t>
            </a:r>
            <a:r>
              <a:rPr lang="ja-JP" altLang="en-US" dirty="0"/>
              <a:t>➡ </a:t>
            </a:r>
            <a:r>
              <a:rPr lang="en-US" altLang="ja-JP" dirty="0"/>
              <a:t>Docker image</a:t>
            </a:r>
            <a:r>
              <a:rPr lang="ja-JP" altLang="en-US" dirty="0"/>
              <a:t>を生成</a:t>
            </a:r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C4A4EDAC-3699-400B-BDB6-7E9289A9F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21661-B2A8-457F-930E-F617AD024F3F}" type="slidenum">
              <a:rPr lang="ja-JP" altLang="en-US" smtClean="0"/>
              <a:pPr/>
              <a:t>18</a:t>
            </a:fld>
            <a:endParaRPr lang="ja-JP" altLang="en-US" dirty="0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4E7DDCB5-7D12-4735-A508-125AC948936B}"/>
              </a:ext>
            </a:extLst>
          </p:cNvPr>
          <p:cNvSpPr/>
          <p:nvPr/>
        </p:nvSpPr>
        <p:spPr>
          <a:xfrm>
            <a:off x="389947" y="2117404"/>
            <a:ext cx="11412106" cy="430887"/>
          </a:xfrm>
          <a:prstGeom prst="rect">
            <a:avLst/>
          </a:prstGeom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2200" dirty="0">
                <a:solidFill>
                  <a:srgbClr val="202124"/>
                </a:solidFill>
                <a:latin typeface="Roboto"/>
              </a:rPr>
              <a:t>$docker build -t &lt;Docker image</a:t>
            </a:r>
            <a:r>
              <a:rPr lang="ja-JP" altLang="en-US" sz="2200" dirty="0">
                <a:solidFill>
                  <a:srgbClr val="202124"/>
                </a:solidFill>
                <a:latin typeface="Roboto"/>
              </a:rPr>
              <a:t>の名称（任意）</a:t>
            </a:r>
            <a:r>
              <a:rPr lang="en-US" altLang="ja-JP" sz="2200" dirty="0">
                <a:solidFill>
                  <a:srgbClr val="202124"/>
                </a:solidFill>
                <a:latin typeface="Roboto"/>
              </a:rPr>
              <a:t>&gt; &lt;Docker file</a:t>
            </a:r>
            <a:r>
              <a:rPr lang="ja-JP" altLang="en-US" sz="2200" dirty="0">
                <a:solidFill>
                  <a:srgbClr val="202124"/>
                </a:solidFill>
                <a:latin typeface="Roboto"/>
              </a:rPr>
              <a:t>のある場所（相対パス）</a:t>
            </a:r>
            <a:r>
              <a:rPr lang="en-US" altLang="ja-JP" sz="2200" dirty="0">
                <a:solidFill>
                  <a:srgbClr val="202124"/>
                </a:solidFill>
                <a:latin typeface="Roboto"/>
              </a:rPr>
              <a:t>&gt;</a:t>
            </a:r>
            <a:endParaRPr lang="ja-JP" altLang="en-US" sz="2200" dirty="0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EF410C32-DEE7-421E-AF48-F5AD2BD0960F}"/>
              </a:ext>
            </a:extLst>
          </p:cNvPr>
          <p:cNvSpPr/>
          <p:nvPr/>
        </p:nvSpPr>
        <p:spPr>
          <a:xfrm>
            <a:off x="389947" y="5969943"/>
            <a:ext cx="11412106" cy="461665"/>
          </a:xfrm>
          <a:prstGeom prst="rect">
            <a:avLst/>
          </a:prstGeom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2400" dirty="0">
                <a:solidFill>
                  <a:srgbClr val="202124"/>
                </a:solidFill>
                <a:latin typeface="Roboto"/>
              </a:rPr>
              <a:t>$docker build -t  cuda9.0cudnn7chainer5.3.0 .</a:t>
            </a:r>
            <a:endParaRPr lang="ja-JP" altLang="en-US" sz="2400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0CF43E03-C2F8-4528-B319-D95AF0901F14}"/>
              </a:ext>
            </a:extLst>
          </p:cNvPr>
          <p:cNvSpPr txBox="1"/>
          <p:nvPr/>
        </p:nvSpPr>
        <p:spPr>
          <a:xfrm>
            <a:off x="233070" y="5548105"/>
            <a:ext cx="11938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例）</a:t>
            </a:r>
            <a:r>
              <a:rPr kumimoji="1" lang="en-US" altLang="ja-JP" dirty="0"/>
              <a:t>Docker file</a:t>
            </a:r>
            <a:r>
              <a:rPr kumimoji="1" lang="ja-JP" altLang="en-US" dirty="0"/>
              <a:t>がある場所が現在地（</a:t>
            </a:r>
            <a:r>
              <a:rPr lang="en-US" altLang="ja-JP" dirty="0"/>
              <a:t>.</a:t>
            </a:r>
            <a:r>
              <a:rPr lang="ja-JP" altLang="en-US" dirty="0"/>
              <a:t>）</a:t>
            </a:r>
            <a:r>
              <a:rPr kumimoji="1" lang="ja-JP" altLang="en-US" dirty="0"/>
              <a:t>，生成する</a:t>
            </a:r>
            <a:r>
              <a:rPr kumimoji="1" lang="en-US" altLang="ja-JP" dirty="0"/>
              <a:t>Docker image</a:t>
            </a:r>
            <a:r>
              <a:rPr kumimoji="1" lang="ja-JP" altLang="en-US" dirty="0"/>
              <a:t>の名前を</a:t>
            </a:r>
            <a:r>
              <a:rPr kumimoji="1" lang="en-US" altLang="ja-JP" dirty="0"/>
              <a:t>cuda9.0chainer5.3.0</a:t>
            </a:r>
            <a:r>
              <a:rPr kumimoji="1" lang="ja-JP" altLang="en-US" dirty="0"/>
              <a:t>とする場合</a:t>
            </a:r>
          </a:p>
        </p:txBody>
      </p:sp>
      <p:sp>
        <p:nvSpPr>
          <p:cNvPr id="14" name="フレーム 13">
            <a:extLst>
              <a:ext uri="{FF2B5EF4-FFF2-40B4-BE49-F238E27FC236}">
                <a16:creationId xmlns:a16="http://schemas.microsoft.com/office/drawing/2014/main" id="{FDC031F7-77E4-4B4F-AA9D-5838A69F9343}"/>
              </a:ext>
            </a:extLst>
          </p:cNvPr>
          <p:cNvSpPr/>
          <p:nvPr/>
        </p:nvSpPr>
        <p:spPr>
          <a:xfrm>
            <a:off x="2708742" y="2998494"/>
            <a:ext cx="4382938" cy="2198163"/>
          </a:xfrm>
          <a:prstGeom prst="frame">
            <a:avLst>
              <a:gd name="adj1" fmla="val 579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42155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681E4E7-CC00-4FB4-97A8-60B5204562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docker build 1</a:t>
            </a:r>
            <a:r>
              <a:rPr lang="ja-JP" altLang="en-US" dirty="0"/>
              <a:t>回目</a:t>
            </a:r>
            <a:endParaRPr kumimoji="1" lang="ja-JP" altLang="en-US" dirty="0"/>
          </a:p>
        </p:txBody>
      </p:sp>
      <p:pic>
        <p:nvPicPr>
          <p:cNvPr id="6" name="docker_build">
            <a:hlinkClick r:id="" action="ppaction://media"/>
            <a:extLst>
              <a:ext uri="{FF2B5EF4-FFF2-40B4-BE49-F238E27FC236}">
                <a16:creationId xmlns:a16="http://schemas.microsoft.com/office/drawing/2014/main" id="{B0FF77CC-FDA8-4648-AF31-1A07E49A78C5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44088" b="44407"/>
          <a:stretch/>
        </p:blipFill>
        <p:spPr>
          <a:xfrm>
            <a:off x="1201803" y="1235343"/>
            <a:ext cx="9788394" cy="5354885"/>
          </a:xfrm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9D4CC2B5-F15B-4757-A6BE-7D91FC459B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21661-B2A8-457F-930E-F617AD024F3F}" type="slidenum">
              <a:rPr lang="ja-JP" altLang="en-US" smtClean="0"/>
              <a:pPr/>
              <a:t>19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95518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743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タイトル 5">
            <a:extLst>
              <a:ext uri="{FF2B5EF4-FFF2-40B4-BE49-F238E27FC236}">
                <a16:creationId xmlns:a16="http://schemas.microsoft.com/office/drawing/2014/main" id="{50A5E7AC-508A-422C-9CE0-E3F2113AE6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1.docker</a:t>
            </a:r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24D0E1B0-F1F5-4BC5-9F62-7137CE824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21661-B2A8-457F-930E-F617AD024F3F}" type="slidenum">
              <a:rPr lang="ja-JP" altLang="en-US" smtClean="0"/>
              <a:pPr/>
              <a:t>2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147334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191887A-202A-4990-AF30-018196D1A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docker build 2</a:t>
            </a:r>
            <a:r>
              <a:rPr kumimoji="1" lang="ja-JP" altLang="en-US" dirty="0"/>
              <a:t>回目（キャッシュ使用）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C0B9083D-A502-4247-94E6-86F5632F91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21661-B2A8-457F-930E-F617AD024F3F}" type="slidenum">
              <a:rPr lang="ja-JP" altLang="en-US" smtClean="0"/>
              <a:pPr/>
              <a:t>20</a:t>
            </a:fld>
            <a:endParaRPr lang="ja-JP" altLang="en-US" dirty="0"/>
          </a:p>
        </p:txBody>
      </p:sp>
      <p:pic>
        <p:nvPicPr>
          <p:cNvPr id="8" name="docker_build_after">
            <a:hlinkClick r:id="" action="ppaction://media"/>
            <a:extLst>
              <a:ext uri="{FF2B5EF4-FFF2-40B4-BE49-F238E27FC236}">
                <a16:creationId xmlns:a16="http://schemas.microsoft.com/office/drawing/2014/main" id="{F6D6C229-4994-4B61-AF6B-56C8C8AFFE4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43922" b="42643"/>
          <a:stretch/>
        </p:blipFill>
        <p:spPr>
          <a:xfrm>
            <a:off x="1290266" y="1218646"/>
            <a:ext cx="9611469" cy="5408967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747DAE97-EA49-4963-945A-2E5EB6C11260}"/>
              </a:ext>
            </a:extLst>
          </p:cNvPr>
          <p:cNvSpPr txBox="1"/>
          <p:nvPr/>
        </p:nvSpPr>
        <p:spPr>
          <a:xfrm>
            <a:off x="7268065" y="3569186"/>
            <a:ext cx="3525625" cy="7078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000" b="1" dirty="0">
                <a:solidFill>
                  <a:schemeClr val="accent2"/>
                </a:solidFill>
              </a:rPr>
              <a:t>キャッシュを</a:t>
            </a:r>
            <a:r>
              <a:rPr lang="ja-JP" altLang="en-US" sz="2000" b="1" dirty="0">
                <a:solidFill>
                  <a:schemeClr val="accent2"/>
                </a:solidFill>
              </a:rPr>
              <a:t>使用</a:t>
            </a:r>
            <a:r>
              <a:rPr kumimoji="1" lang="ja-JP" altLang="en-US" sz="2000" b="1" dirty="0">
                <a:solidFill>
                  <a:schemeClr val="accent2"/>
                </a:solidFill>
              </a:rPr>
              <a:t>するので</a:t>
            </a:r>
            <a:endParaRPr kumimoji="1" lang="en-US" altLang="ja-JP" sz="2000" b="1" dirty="0">
              <a:solidFill>
                <a:schemeClr val="accent2"/>
              </a:solidFill>
            </a:endParaRPr>
          </a:p>
          <a:p>
            <a:pPr algn="ctr"/>
            <a:r>
              <a:rPr kumimoji="1" lang="ja-JP" altLang="en-US" sz="2000" b="1" dirty="0">
                <a:solidFill>
                  <a:schemeClr val="accent2"/>
                </a:solidFill>
              </a:rPr>
              <a:t>一瞬で</a:t>
            </a:r>
            <a:r>
              <a:rPr kumimoji="1" lang="en-US" altLang="ja-JP" sz="2000" b="1" dirty="0">
                <a:solidFill>
                  <a:schemeClr val="accent2"/>
                </a:solidFill>
              </a:rPr>
              <a:t>build</a:t>
            </a:r>
            <a:r>
              <a:rPr kumimoji="1" lang="ja-JP" altLang="en-US" sz="2000" b="1" dirty="0">
                <a:solidFill>
                  <a:schemeClr val="accent2"/>
                </a:solidFill>
              </a:rPr>
              <a:t>完了</a:t>
            </a:r>
          </a:p>
        </p:txBody>
      </p:sp>
    </p:spTree>
    <p:extLst>
      <p:ext uri="{BB962C8B-B14F-4D97-AF65-F5344CB8AC3E}">
        <p14:creationId xmlns:p14="http://schemas.microsoft.com/office/powerpoint/2010/main" val="662982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6E201848-DBF2-4052-861C-3338951BE6A4}"/>
              </a:ext>
            </a:extLst>
          </p:cNvPr>
          <p:cNvSpPr/>
          <p:nvPr/>
        </p:nvSpPr>
        <p:spPr>
          <a:xfrm>
            <a:off x="5382830" y="2108435"/>
            <a:ext cx="6096000" cy="4370427"/>
          </a:xfrm>
          <a:prstGeom prst="rect">
            <a:avLst/>
          </a:prstGeom>
          <a:noFill/>
          <a:ln w="19050">
            <a:noFill/>
          </a:ln>
        </p:spPr>
        <p:txBody>
          <a:bodyPr>
            <a:spAutoFit/>
          </a:bodyPr>
          <a:lstStyle/>
          <a:p>
            <a:r>
              <a:rPr lang="en-US" altLang="ja-JP" sz="1600" dirty="0"/>
              <a:t>FROM </a:t>
            </a:r>
            <a:r>
              <a:rPr lang="en-US" altLang="ja-JP" sz="1600" dirty="0" err="1"/>
              <a:t>nvidia</a:t>
            </a:r>
            <a:r>
              <a:rPr lang="en-US" altLang="ja-JP" sz="1600" dirty="0"/>
              <a:t>/cuda:9.0-cudnn7-devel-ubuntu16.04</a:t>
            </a:r>
          </a:p>
          <a:p>
            <a:r>
              <a:rPr lang="en-US" altLang="ja-JP" sz="1600" dirty="0"/>
              <a:t>RUN apt-get update &amp;&amp; apt-get install -y /</a:t>
            </a:r>
          </a:p>
          <a:p>
            <a:r>
              <a:rPr lang="en-US" altLang="ja-JP" sz="1600" dirty="0"/>
              <a:t>    </a:t>
            </a:r>
            <a:r>
              <a:rPr lang="en-US" altLang="ja-JP" sz="1600" dirty="0" err="1"/>
              <a:t>sudo</a:t>
            </a:r>
            <a:r>
              <a:rPr lang="en-US" altLang="ja-JP" sz="1600" dirty="0"/>
              <a:t> /</a:t>
            </a:r>
          </a:p>
          <a:p>
            <a:r>
              <a:rPr lang="en-US" altLang="ja-JP" sz="1600" dirty="0"/>
              <a:t>    </a:t>
            </a:r>
            <a:r>
              <a:rPr lang="en-US" altLang="ja-JP" sz="1600" dirty="0" err="1"/>
              <a:t>wget</a:t>
            </a:r>
            <a:r>
              <a:rPr lang="en-US" altLang="ja-JP" sz="1600" dirty="0"/>
              <a:t> /</a:t>
            </a:r>
          </a:p>
          <a:p>
            <a:r>
              <a:rPr lang="en-US" altLang="ja-JP" sz="1600" dirty="0"/>
              <a:t>    vim</a:t>
            </a:r>
          </a:p>
          <a:p>
            <a:r>
              <a:rPr lang="en-US" altLang="ja-JP" sz="1600" dirty="0"/>
              <a:t>WORKDIR /opt</a:t>
            </a:r>
          </a:p>
          <a:p>
            <a:r>
              <a:rPr lang="en-US" altLang="ja-JP" sz="1600" dirty="0"/>
              <a:t>RUN </a:t>
            </a:r>
            <a:r>
              <a:rPr lang="en-US" altLang="ja-JP" sz="1600" dirty="0" err="1"/>
              <a:t>wget</a:t>
            </a:r>
            <a:r>
              <a:rPr lang="en-US" altLang="ja-JP" sz="1600" dirty="0"/>
              <a:t> https://repo.anaconda.com/archive/Anaconda3-2020.02-Linux-x86_64.sh &amp;&amp; /</a:t>
            </a:r>
          </a:p>
          <a:p>
            <a:r>
              <a:rPr lang="en-US" altLang="ja-JP" sz="1600" dirty="0"/>
              <a:t>    </a:t>
            </a:r>
            <a:r>
              <a:rPr lang="en-US" altLang="ja-JP" sz="1600" dirty="0" err="1"/>
              <a:t>sh</a:t>
            </a:r>
            <a:r>
              <a:rPr lang="en-US" altLang="ja-JP" sz="1600" dirty="0"/>
              <a:t> Anaconda3-2020.02-Linux-x86_64.sh -b -p /opt/anaconda3 &amp;&amp; /</a:t>
            </a:r>
          </a:p>
          <a:p>
            <a:r>
              <a:rPr lang="en-US" altLang="ja-JP" sz="1600" dirty="0"/>
              <a:t>    rm -f Anaconda3-2020.02-Linux-x86_64.sh</a:t>
            </a:r>
          </a:p>
          <a:p>
            <a:r>
              <a:rPr lang="en-US" altLang="ja-JP" sz="1600" dirty="0"/>
              <a:t>ENV PATH /opt/anaconda3/bin:$PATH</a:t>
            </a:r>
          </a:p>
          <a:p>
            <a:r>
              <a:rPr lang="en-US" altLang="ja-JP" sz="1600" dirty="0"/>
              <a:t>RUN pip install --upgrade pip &amp;&amp; pip install /</a:t>
            </a:r>
          </a:p>
          <a:p>
            <a:r>
              <a:rPr lang="en-US" altLang="ja-JP" sz="1600" dirty="0"/>
              <a:t>cupy-cuda90==5.3.0 /</a:t>
            </a:r>
          </a:p>
          <a:p>
            <a:r>
              <a:rPr lang="en-US" altLang="ja-JP" sz="1600" dirty="0"/>
              <a:t>    </a:t>
            </a:r>
            <a:r>
              <a:rPr lang="en-US" altLang="ja-JP" sz="1600" dirty="0" err="1"/>
              <a:t>chainer</a:t>
            </a:r>
            <a:r>
              <a:rPr lang="en-US" altLang="ja-JP" sz="1600" dirty="0"/>
              <a:t>==5.3.0</a:t>
            </a:r>
          </a:p>
          <a:p>
            <a:r>
              <a:rPr lang="en-US" altLang="ja-JP" sz="1600" dirty="0"/>
              <a:t>WORKDIR /</a:t>
            </a:r>
          </a:p>
          <a:p>
            <a:r>
              <a:rPr lang="en-US" altLang="ja-JP" sz="1600" dirty="0"/>
              <a:t>CMD ["/bin/bash"]</a:t>
            </a:r>
            <a:endParaRPr lang="ja-JP" altLang="en-US" sz="1600" dirty="0"/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96B0C3E7-5B44-43D9-A16D-50E516F8371B}"/>
              </a:ext>
            </a:extLst>
          </p:cNvPr>
          <p:cNvSpPr/>
          <p:nvPr/>
        </p:nvSpPr>
        <p:spPr>
          <a:xfrm>
            <a:off x="5440318" y="2140176"/>
            <a:ext cx="5938881" cy="41626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600" dirty="0">
              <a:solidFill>
                <a:schemeClr val="tx1"/>
              </a:solidFill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14517494-4CA3-4016-B3C2-FF96FF91E5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Docker image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F5B4F63-F78F-4A27-824A-904AF942C1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Docker image</a:t>
            </a:r>
            <a:r>
              <a:rPr kumimoji="1" lang="ja-JP" altLang="en-US" dirty="0"/>
              <a:t>は</a:t>
            </a:r>
            <a:r>
              <a:rPr kumimoji="1" lang="en-US" altLang="ja-JP" dirty="0"/>
              <a:t>Docker layer</a:t>
            </a:r>
            <a:r>
              <a:rPr lang="ja-JP" altLang="en-US" dirty="0"/>
              <a:t>を重ねたもの</a:t>
            </a:r>
            <a:r>
              <a:rPr lang="en-US" altLang="ja-JP" dirty="0"/>
              <a:t>(1layer=1instruction)</a:t>
            </a:r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7C30E24-0838-46AD-BEB3-CFED331C05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21661-B2A8-457F-930E-F617AD024F3F}" type="slidenum">
              <a:rPr lang="ja-JP" altLang="en-US" smtClean="0"/>
              <a:pPr/>
              <a:t>21</a:t>
            </a:fld>
            <a:endParaRPr lang="ja-JP" altLang="en-US" dirty="0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808A899B-66F8-4636-8A51-4EA86D8DBABE}"/>
              </a:ext>
            </a:extLst>
          </p:cNvPr>
          <p:cNvSpPr/>
          <p:nvPr/>
        </p:nvSpPr>
        <p:spPr>
          <a:xfrm>
            <a:off x="812800" y="2205221"/>
            <a:ext cx="3921760" cy="409758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600" dirty="0">
              <a:solidFill>
                <a:schemeClr val="tx1"/>
              </a:solidFill>
            </a:endParaRP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90A33354-6057-47F2-AB4F-F56A82EF83B3}"/>
              </a:ext>
            </a:extLst>
          </p:cNvPr>
          <p:cNvSpPr/>
          <p:nvPr/>
        </p:nvSpPr>
        <p:spPr>
          <a:xfrm>
            <a:off x="1486403" y="2305321"/>
            <a:ext cx="268676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3200" dirty="0"/>
              <a:t>Docker image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74C69703-C2B8-4C17-AAF8-FB27084C1CEC}"/>
              </a:ext>
            </a:extLst>
          </p:cNvPr>
          <p:cNvSpPr txBox="1"/>
          <p:nvPr/>
        </p:nvSpPr>
        <p:spPr>
          <a:xfrm>
            <a:off x="1486403" y="5551883"/>
            <a:ext cx="2465836" cy="52322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sz="2800" dirty="0"/>
              <a:t>Docker-layer1</a:t>
            </a:r>
            <a:endParaRPr kumimoji="1" lang="ja-JP" altLang="en-US" sz="2800" dirty="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DBE7FAB3-34C2-4F53-BDFF-127EDEA10E19}"/>
              </a:ext>
            </a:extLst>
          </p:cNvPr>
          <p:cNvSpPr txBox="1"/>
          <p:nvPr/>
        </p:nvSpPr>
        <p:spPr>
          <a:xfrm>
            <a:off x="1486403" y="4900302"/>
            <a:ext cx="2465836" cy="52322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sz="2800" dirty="0"/>
              <a:t>Docker-layer2</a:t>
            </a:r>
            <a:endParaRPr kumimoji="1" lang="ja-JP" altLang="en-US" sz="2800" dirty="0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7ABCB70A-96AD-4C8B-B4C0-06BE24037D67}"/>
              </a:ext>
            </a:extLst>
          </p:cNvPr>
          <p:cNvSpPr txBox="1"/>
          <p:nvPr/>
        </p:nvSpPr>
        <p:spPr>
          <a:xfrm>
            <a:off x="1486403" y="4215660"/>
            <a:ext cx="2465836" cy="52322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sz="2800" dirty="0"/>
              <a:t>Docker-layer3</a:t>
            </a:r>
            <a:endParaRPr kumimoji="1" lang="ja-JP" altLang="en-US" sz="2800" dirty="0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59A51D17-5DAE-4656-B575-D49F1973E5E5}"/>
              </a:ext>
            </a:extLst>
          </p:cNvPr>
          <p:cNvSpPr txBox="1"/>
          <p:nvPr/>
        </p:nvSpPr>
        <p:spPr>
          <a:xfrm>
            <a:off x="1486403" y="3574972"/>
            <a:ext cx="2465836" cy="52322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sz="2800" dirty="0"/>
              <a:t>Docker-layer4</a:t>
            </a:r>
            <a:endParaRPr kumimoji="1"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1126523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33164FD2-55DF-4B8D-879E-71DDCFE3A05B}"/>
              </a:ext>
            </a:extLst>
          </p:cNvPr>
          <p:cNvSpPr/>
          <p:nvPr/>
        </p:nvSpPr>
        <p:spPr>
          <a:xfrm>
            <a:off x="5466076" y="5089107"/>
            <a:ext cx="5913124" cy="74555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6BFF20DC-9265-49CA-B864-4345ED66005B}"/>
              </a:ext>
            </a:extLst>
          </p:cNvPr>
          <p:cNvSpPr/>
          <p:nvPr/>
        </p:nvSpPr>
        <p:spPr>
          <a:xfrm>
            <a:off x="5466076" y="3595214"/>
            <a:ext cx="5913124" cy="127658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C7A31EAC-2FC4-4A89-9FB8-AD8949795EA7}"/>
              </a:ext>
            </a:extLst>
          </p:cNvPr>
          <p:cNvSpPr/>
          <p:nvPr/>
        </p:nvSpPr>
        <p:spPr>
          <a:xfrm>
            <a:off x="5466077" y="2439443"/>
            <a:ext cx="5913123" cy="93846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DEB2DD3D-2164-49CB-ADEA-8B5AF3800950}"/>
              </a:ext>
            </a:extLst>
          </p:cNvPr>
          <p:cNvSpPr/>
          <p:nvPr/>
        </p:nvSpPr>
        <p:spPr>
          <a:xfrm>
            <a:off x="5466078" y="2179008"/>
            <a:ext cx="5913122" cy="2022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14517494-4CA3-4016-B3C2-FF96FF91E5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Docker image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F5B4F63-F78F-4A27-824A-904AF942C1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Docker image</a:t>
            </a:r>
            <a:r>
              <a:rPr kumimoji="1" lang="ja-JP" altLang="en-US" dirty="0"/>
              <a:t>は</a:t>
            </a:r>
            <a:r>
              <a:rPr kumimoji="1" lang="en-US" altLang="ja-JP" dirty="0"/>
              <a:t>Docker layer</a:t>
            </a:r>
            <a:r>
              <a:rPr lang="ja-JP" altLang="en-US" dirty="0"/>
              <a:t>を重ねたもの</a:t>
            </a:r>
            <a:r>
              <a:rPr lang="en-US" altLang="ja-JP" dirty="0"/>
              <a:t>(1layer=1instruction)</a:t>
            </a:r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7C30E24-0838-46AD-BEB3-CFED331C05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21661-B2A8-457F-930E-F617AD024F3F}" type="slidenum">
              <a:rPr lang="ja-JP" altLang="en-US" smtClean="0"/>
              <a:pPr/>
              <a:t>22</a:t>
            </a:fld>
            <a:endParaRPr lang="ja-JP" altLang="en-US" dirty="0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808A899B-66F8-4636-8A51-4EA86D8DBABE}"/>
              </a:ext>
            </a:extLst>
          </p:cNvPr>
          <p:cNvSpPr/>
          <p:nvPr/>
        </p:nvSpPr>
        <p:spPr>
          <a:xfrm>
            <a:off x="812800" y="2205221"/>
            <a:ext cx="3921760" cy="409758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600" dirty="0">
              <a:solidFill>
                <a:schemeClr val="tx1"/>
              </a:solidFill>
            </a:endParaRP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90A33354-6057-47F2-AB4F-F56A82EF83B3}"/>
              </a:ext>
            </a:extLst>
          </p:cNvPr>
          <p:cNvSpPr/>
          <p:nvPr/>
        </p:nvSpPr>
        <p:spPr>
          <a:xfrm>
            <a:off x="1486403" y="2305321"/>
            <a:ext cx="268676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3200" dirty="0"/>
              <a:t>Docker image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74C69703-C2B8-4C17-AAF8-FB27084C1CEC}"/>
              </a:ext>
            </a:extLst>
          </p:cNvPr>
          <p:cNvSpPr txBox="1"/>
          <p:nvPr/>
        </p:nvSpPr>
        <p:spPr>
          <a:xfrm>
            <a:off x="1486403" y="5551883"/>
            <a:ext cx="2465836" cy="52322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sz="2800" dirty="0"/>
              <a:t>Docker-layer1</a:t>
            </a:r>
            <a:endParaRPr kumimoji="1" lang="ja-JP" altLang="en-US" sz="2800" dirty="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DBE7FAB3-34C2-4F53-BDFF-127EDEA10E19}"/>
              </a:ext>
            </a:extLst>
          </p:cNvPr>
          <p:cNvSpPr txBox="1"/>
          <p:nvPr/>
        </p:nvSpPr>
        <p:spPr>
          <a:xfrm>
            <a:off x="1486403" y="4900302"/>
            <a:ext cx="2465836" cy="52322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sz="2800" dirty="0"/>
              <a:t>Docker-layer2</a:t>
            </a:r>
            <a:endParaRPr kumimoji="1" lang="ja-JP" altLang="en-US" sz="2800" dirty="0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7ABCB70A-96AD-4C8B-B4C0-06BE24037D67}"/>
              </a:ext>
            </a:extLst>
          </p:cNvPr>
          <p:cNvSpPr txBox="1"/>
          <p:nvPr/>
        </p:nvSpPr>
        <p:spPr>
          <a:xfrm>
            <a:off x="1486403" y="4215660"/>
            <a:ext cx="2465836" cy="52322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sz="2800" dirty="0"/>
              <a:t>Docker-layer3</a:t>
            </a:r>
            <a:endParaRPr kumimoji="1" lang="ja-JP" altLang="en-US" sz="2800" dirty="0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59A51D17-5DAE-4656-B575-D49F1973E5E5}"/>
              </a:ext>
            </a:extLst>
          </p:cNvPr>
          <p:cNvSpPr txBox="1"/>
          <p:nvPr/>
        </p:nvSpPr>
        <p:spPr>
          <a:xfrm>
            <a:off x="1486403" y="3574972"/>
            <a:ext cx="2465836" cy="52322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sz="2800" dirty="0"/>
              <a:t>Docker-layer4</a:t>
            </a:r>
            <a:endParaRPr kumimoji="1" lang="ja-JP" altLang="en-US" sz="2800" dirty="0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6E201848-DBF2-4052-861C-3338951BE6A4}"/>
              </a:ext>
            </a:extLst>
          </p:cNvPr>
          <p:cNvSpPr/>
          <p:nvPr/>
        </p:nvSpPr>
        <p:spPr>
          <a:xfrm>
            <a:off x="5382830" y="2108435"/>
            <a:ext cx="6096000" cy="4370427"/>
          </a:xfrm>
          <a:prstGeom prst="rect">
            <a:avLst/>
          </a:prstGeom>
          <a:noFill/>
          <a:ln w="19050">
            <a:noFill/>
          </a:ln>
        </p:spPr>
        <p:txBody>
          <a:bodyPr>
            <a:spAutoFit/>
          </a:bodyPr>
          <a:lstStyle/>
          <a:p>
            <a:r>
              <a:rPr lang="en-US" altLang="ja-JP" sz="1600" dirty="0"/>
              <a:t>FROM </a:t>
            </a:r>
            <a:r>
              <a:rPr lang="en-US" altLang="ja-JP" sz="1600" dirty="0" err="1"/>
              <a:t>nvidia</a:t>
            </a:r>
            <a:r>
              <a:rPr lang="en-US" altLang="ja-JP" sz="1600" dirty="0"/>
              <a:t>/cuda:9.0-cudnn7-devel-ubuntu16.04</a:t>
            </a:r>
          </a:p>
          <a:p>
            <a:r>
              <a:rPr lang="en-US" altLang="ja-JP" sz="1600" dirty="0"/>
              <a:t>RUN apt-get update &amp;&amp; apt-get install -y /</a:t>
            </a:r>
          </a:p>
          <a:p>
            <a:r>
              <a:rPr lang="en-US" altLang="ja-JP" sz="1600" dirty="0"/>
              <a:t>    </a:t>
            </a:r>
            <a:r>
              <a:rPr lang="en-US" altLang="ja-JP" sz="1600" dirty="0" err="1"/>
              <a:t>sudo</a:t>
            </a:r>
            <a:r>
              <a:rPr lang="en-US" altLang="ja-JP" sz="1600" dirty="0"/>
              <a:t> /</a:t>
            </a:r>
          </a:p>
          <a:p>
            <a:r>
              <a:rPr lang="en-US" altLang="ja-JP" sz="1600" dirty="0"/>
              <a:t>    </a:t>
            </a:r>
            <a:r>
              <a:rPr lang="en-US" altLang="ja-JP" sz="1600" dirty="0" err="1"/>
              <a:t>wget</a:t>
            </a:r>
            <a:r>
              <a:rPr lang="en-US" altLang="ja-JP" sz="1600" dirty="0"/>
              <a:t> /</a:t>
            </a:r>
          </a:p>
          <a:p>
            <a:r>
              <a:rPr lang="en-US" altLang="ja-JP" sz="1600" dirty="0"/>
              <a:t>    vim</a:t>
            </a:r>
          </a:p>
          <a:p>
            <a:r>
              <a:rPr lang="en-US" altLang="ja-JP" sz="1600" dirty="0"/>
              <a:t>WORKDIR /opt</a:t>
            </a:r>
          </a:p>
          <a:p>
            <a:r>
              <a:rPr lang="en-US" altLang="ja-JP" sz="1600" dirty="0"/>
              <a:t>RUN </a:t>
            </a:r>
            <a:r>
              <a:rPr lang="en-US" altLang="ja-JP" sz="1600" dirty="0" err="1"/>
              <a:t>wget</a:t>
            </a:r>
            <a:r>
              <a:rPr lang="en-US" altLang="ja-JP" sz="1600" dirty="0"/>
              <a:t> https://repo.anaconda.com/archive/Anaconda3-2020.02-Linux-x86_64.sh &amp;&amp; /</a:t>
            </a:r>
          </a:p>
          <a:p>
            <a:r>
              <a:rPr lang="en-US" altLang="ja-JP" sz="1600" dirty="0"/>
              <a:t>    </a:t>
            </a:r>
            <a:r>
              <a:rPr lang="en-US" altLang="ja-JP" sz="1600" dirty="0" err="1"/>
              <a:t>sh</a:t>
            </a:r>
            <a:r>
              <a:rPr lang="en-US" altLang="ja-JP" sz="1600" dirty="0"/>
              <a:t> Anaconda3-2020.02-Linux-x86_64.sh -b -p /opt/anaconda3 &amp;&amp; /</a:t>
            </a:r>
          </a:p>
          <a:p>
            <a:r>
              <a:rPr lang="en-US" altLang="ja-JP" sz="1600" dirty="0"/>
              <a:t>    rm -f Anaconda3-2020.02-Linux-x86_64.sh</a:t>
            </a:r>
          </a:p>
          <a:p>
            <a:r>
              <a:rPr lang="en-US" altLang="ja-JP" sz="1600" dirty="0"/>
              <a:t>ENV PATH /opt/anaconda3/bin:$PATH</a:t>
            </a:r>
          </a:p>
          <a:p>
            <a:r>
              <a:rPr lang="en-US" altLang="ja-JP" sz="1600" dirty="0"/>
              <a:t>RUN pip install --upgrade pip &amp;&amp; pip install /</a:t>
            </a:r>
          </a:p>
          <a:p>
            <a:r>
              <a:rPr lang="en-US" altLang="ja-JP" sz="1600" dirty="0"/>
              <a:t>cupy-cuda90==5.3.0 /</a:t>
            </a:r>
          </a:p>
          <a:p>
            <a:r>
              <a:rPr lang="en-US" altLang="ja-JP" sz="1600" dirty="0"/>
              <a:t>    </a:t>
            </a:r>
            <a:r>
              <a:rPr lang="en-US" altLang="ja-JP" sz="1600" dirty="0" err="1"/>
              <a:t>chainer</a:t>
            </a:r>
            <a:r>
              <a:rPr lang="en-US" altLang="ja-JP" sz="1600" dirty="0"/>
              <a:t>==5.3.0</a:t>
            </a:r>
          </a:p>
          <a:p>
            <a:r>
              <a:rPr lang="en-US" altLang="ja-JP" sz="1600" dirty="0"/>
              <a:t>WORKDIR /</a:t>
            </a:r>
          </a:p>
          <a:p>
            <a:r>
              <a:rPr lang="en-US" altLang="ja-JP" sz="1600" dirty="0"/>
              <a:t>CMD ["/bin/bash"]</a:t>
            </a:r>
            <a:endParaRPr lang="ja-JP" altLang="en-US" sz="1600" dirty="0"/>
          </a:p>
        </p:txBody>
      </p:sp>
      <p:cxnSp>
        <p:nvCxnSpPr>
          <p:cNvPr id="26" name="直線矢印コネクタ 25">
            <a:extLst>
              <a:ext uri="{FF2B5EF4-FFF2-40B4-BE49-F238E27FC236}">
                <a16:creationId xmlns:a16="http://schemas.microsoft.com/office/drawing/2014/main" id="{C6F3E555-ED0F-4186-900E-FD6911EAE198}"/>
              </a:ext>
            </a:extLst>
          </p:cNvPr>
          <p:cNvCxnSpPr>
            <a:cxnSpLocks/>
            <a:stCxn id="19" idx="1"/>
          </p:cNvCxnSpPr>
          <p:nvPr/>
        </p:nvCxnSpPr>
        <p:spPr>
          <a:xfrm flipH="1">
            <a:off x="3952240" y="2280141"/>
            <a:ext cx="1513838" cy="373745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矢印コネクタ 28">
            <a:extLst>
              <a:ext uri="{FF2B5EF4-FFF2-40B4-BE49-F238E27FC236}">
                <a16:creationId xmlns:a16="http://schemas.microsoft.com/office/drawing/2014/main" id="{CC41F99B-01B2-4136-B6C4-71752489C3E2}"/>
              </a:ext>
            </a:extLst>
          </p:cNvPr>
          <p:cNvCxnSpPr>
            <a:cxnSpLocks/>
            <a:endCxn id="16" idx="3"/>
          </p:cNvCxnSpPr>
          <p:nvPr/>
        </p:nvCxnSpPr>
        <p:spPr>
          <a:xfrm flipH="1">
            <a:off x="3952239" y="4044127"/>
            <a:ext cx="1513836" cy="43314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矢印コネクタ 31">
            <a:extLst>
              <a:ext uri="{FF2B5EF4-FFF2-40B4-BE49-F238E27FC236}">
                <a16:creationId xmlns:a16="http://schemas.microsoft.com/office/drawing/2014/main" id="{32D7EF90-DBA1-47CF-BAF3-BE58DCEBA94E}"/>
              </a:ext>
            </a:extLst>
          </p:cNvPr>
          <p:cNvCxnSpPr>
            <a:cxnSpLocks/>
            <a:endCxn id="15" idx="3"/>
          </p:cNvCxnSpPr>
          <p:nvPr/>
        </p:nvCxnSpPr>
        <p:spPr>
          <a:xfrm flipH="1">
            <a:off x="3952239" y="2782279"/>
            <a:ext cx="1513836" cy="237963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矢印コネクタ 35">
            <a:extLst>
              <a:ext uri="{FF2B5EF4-FFF2-40B4-BE49-F238E27FC236}">
                <a16:creationId xmlns:a16="http://schemas.microsoft.com/office/drawing/2014/main" id="{6F482E70-3674-4D12-A0D9-58AF6824D392}"/>
              </a:ext>
            </a:extLst>
          </p:cNvPr>
          <p:cNvCxnSpPr>
            <a:cxnSpLocks/>
            <a:endCxn id="17" idx="3"/>
          </p:cNvCxnSpPr>
          <p:nvPr/>
        </p:nvCxnSpPr>
        <p:spPr>
          <a:xfrm flipH="1" flipV="1">
            <a:off x="3952239" y="3836582"/>
            <a:ext cx="1513836" cy="144279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96B0C3E7-5B44-43D9-A16D-50E516F8371B}"/>
              </a:ext>
            </a:extLst>
          </p:cNvPr>
          <p:cNvSpPr/>
          <p:nvPr/>
        </p:nvSpPr>
        <p:spPr>
          <a:xfrm>
            <a:off x="5440318" y="2140176"/>
            <a:ext cx="5938881" cy="41626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89283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四角形: 角を丸くする 27">
            <a:extLst>
              <a:ext uri="{FF2B5EF4-FFF2-40B4-BE49-F238E27FC236}">
                <a16:creationId xmlns:a16="http://schemas.microsoft.com/office/drawing/2014/main" id="{69116BBA-2212-468F-8CDB-8CC91AFD97CD}"/>
              </a:ext>
            </a:extLst>
          </p:cNvPr>
          <p:cNvSpPr/>
          <p:nvPr/>
        </p:nvSpPr>
        <p:spPr>
          <a:xfrm>
            <a:off x="581192" y="4069980"/>
            <a:ext cx="11029615" cy="259694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z</a:t>
            </a:r>
            <a:endParaRPr kumimoji="1" lang="ja-JP" altLang="en-US" dirty="0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139A010B-DFAF-493F-A218-B6FC8F41F99F}"/>
              </a:ext>
            </a:extLst>
          </p:cNvPr>
          <p:cNvSpPr/>
          <p:nvPr/>
        </p:nvSpPr>
        <p:spPr>
          <a:xfrm>
            <a:off x="5071188" y="4565665"/>
            <a:ext cx="6096000" cy="203132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>
            <a:spAutoFit/>
          </a:bodyPr>
          <a:lstStyle/>
          <a:p>
            <a:r>
              <a:rPr lang="en-US" altLang="ja-JP" dirty="0"/>
              <a:t>FROM ubuntu:16.04</a:t>
            </a:r>
          </a:p>
          <a:p>
            <a:r>
              <a:rPr lang="en-US" altLang="ja-JP" dirty="0"/>
              <a:t>RUN apt-get update &amp;&amp; apt-get install -y /</a:t>
            </a:r>
          </a:p>
          <a:p>
            <a:r>
              <a:rPr lang="en-US" altLang="ja-JP" dirty="0"/>
              <a:t>    </a:t>
            </a:r>
            <a:r>
              <a:rPr lang="en-US" altLang="ja-JP" dirty="0" err="1"/>
              <a:t>sudo</a:t>
            </a:r>
            <a:r>
              <a:rPr lang="en-US" altLang="ja-JP" dirty="0"/>
              <a:t> /</a:t>
            </a:r>
          </a:p>
          <a:p>
            <a:r>
              <a:rPr lang="en-US" altLang="ja-JP" dirty="0"/>
              <a:t>    </a:t>
            </a:r>
            <a:r>
              <a:rPr lang="en-US" altLang="ja-JP" dirty="0" err="1"/>
              <a:t>wget</a:t>
            </a:r>
            <a:r>
              <a:rPr lang="en-US" altLang="ja-JP" dirty="0"/>
              <a:t> /</a:t>
            </a:r>
          </a:p>
          <a:p>
            <a:r>
              <a:rPr lang="en-US" altLang="ja-JP" dirty="0"/>
              <a:t>    vim</a:t>
            </a:r>
          </a:p>
          <a:p>
            <a:r>
              <a:rPr lang="en-US" altLang="ja-JP" dirty="0"/>
              <a:t>RUN apt-get install –y /</a:t>
            </a:r>
          </a:p>
          <a:p>
            <a:r>
              <a:rPr lang="en-US" altLang="ja-JP" dirty="0"/>
              <a:t>    python</a:t>
            </a:r>
          </a:p>
        </p:txBody>
      </p:sp>
      <p:sp>
        <p:nvSpPr>
          <p:cNvPr id="42" name="正方形/長方形 41">
            <a:extLst>
              <a:ext uri="{FF2B5EF4-FFF2-40B4-BE49-F238E27FC236}">
                <a16:creationId xmlns:a16="http://schemas.microsoft.com/office/drawing/2014/main" id="{ACD3EB9A-B680-422C-B382-BDD1CC4E44A5}"/>
              </a:ext>
            </a:extLst>
          </p:cNvPr>
          <p:cNvSpPr/>
          <p:nvPr/>
        </p:nvSpPr>
        <p:spPr>
          <a:xfrm>
            <a:off x="5146602" y="4602505"/>
            <a:ext cx="4515277" cy="1356381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四角形: 角を丸くする 25">
            <a:extLst>
              <a:ext uri="{FF2B5EF4-FFF2-40B4-BE49-F238E27FC236}">
                <a16:creationId xmlns:a16="http://schemas.microsoft.com/office/drawing/2014/main" id="{80540C90-5FAB-47E5-9718-A6BFAB8D0B5E}"/>
              </a:ext>
            </a:extLst>
          </p:cNvPr>
          <p:cNvSpPr/>
          <p:nvPr/>
        </p:nvSpPr>
        <p:spPr>
          <a:xfrm>
            <a:off x="571765" y="1908218"/>
            <a:ext cx="11029615" cy="2108877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9C7661C9-D76C-4807-8858-22BC357ED3B9}"/>
              </a:ext>
            </a:extLst>
          </p:cNvPr>
          <p:cNvSpPr/>
          <p:nvPr/>
        </p:nvSpPr>
        <p:spPr>
          <a:xfrm>
            <a:off x="1796764" y="2024164"/>
            <a:ext cx="2465836" cy="18863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600" dirty="0">
              <a:solidFill>
                <a:schemeClr val="tx1"/>
              </a:solidFill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D5B30BE6-D6DE-4E55-A8E3-363050BF05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Docker layer</a:t>
            </a:r>
            <a:r>
              <a:rPr lang="ja-JP" altLang="en-US" dirty="0"/>
              <a:t>を増やすメリット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188A1C1-612E-476A-BA64-A31867FF5D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layer</a:t>
            </a:r>
            <a:r>
              <a:rPr lang="ja-JP" altLang="en-US" dirty="0"/>
              <a:t>毎に</a:t>
            </a:r>
            <a:r>
              <a:rPr lang="en-US" altLang="ja-JP" dirty="0"/>
              <a:t>build</a:t>
            </a:r>
            <a:r>
              <a:rPr lang="ja-JP" altLang="en-US" dirty="0"/>
              <a:t>されるため，</a:t>
            </a:r>
            <a:r>
              <a:rPr lang="en-US" altLang="ja-JP" dirty="0"/>
              <a:t>build</a:t>
            </a:r>
            <a:r>
              <a:rPr lang="ja-JP" altLang="en-US" dirty="0"/>
              <a:t>時間が短縮</a:t>
            </a:r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EEB8F6D5-54B8-46BE-9889-35F831F5E8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21661-B2A8-457F-930E-F617AD024F3F}" type="slidenum">
              <a:rPr lang="ja-JP" altLang="en-US" smtClean="0"/>
              <a:pPr/>
              <a:t>23</a:t>
            </a:fld>
            <a:endParaRPr lang="ja-JP" altLang="en-US" dirty="0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F6A4FD75-3328-48D5-B10E-3150D7928BE3}"/>
              </a:ext>
            </a:extLst>
          </p:cNvPr>
          <p:cNvSpPr/>
          <p:nvPr/>
        </p:nvSpPr>
        <p:spPr>
          <a:xfrm>
            <a:off x="5146602" y="2448317"/>
            <a:ext cx="6096000" cy="147732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>
            <a:spAutoFit/>
          </a:bodyPr>
          <a:lstStyle/>
          <a:p>
            <a:r>
              <a:rPr lang="en-US" altLang="ja-JP" dirty="0"/>
              <a:t>FROM ubuntu:16.04</a:t>
            </a:r>
          </a:p>
          <a:p>
            <a:r>
              <a:rPr lang="en-US" altLang="ja-JP" dirty="0"/>
              <a:t>RUN apt-get update &amp;&amp; apt-get install -y /</a:t>
            </a:r>
          </a:p>
          <a:p>
            <a:r>
              <a:rPr lang="en-US" altLang="ja-JP" dirty="0"/>
              <a:t>    </a:t>
            </a:r>
            <a:r>
              <a:rPr lang="en-US" altLang="ja-JP" dirty="0" err="1"/>
              <a:t>sudo</a:t>
            </a:r>
            <a:r>
              <a:rPr lang="en-US" altLang="ja-JP" dirty="0"/>
              <a:t> /</a:t>
            </a:r>
          </a:p>
          <a:p>
            <a:r>
              <a:rPr lang="en-US" altLang="ja-JP" dirty="0"/>
              <a:t>    </a:t>
            </a:r>
            <a:r>
              <a:rPr lang="en-US" altLang="ja-JP" dirty="0" err="1"/>
              <a:t>wget</a:t>
            </a:r>
            <a:r>
              <a:rPr lang="en-US" altLang="ja-JP" dirty="0"/>
              <a:t> /</a:t>
            </a:r>
          </a:p>
          <a:p>
            <a:r>
              <a:rPr lang="en-US" altLang="ja-JP" dirty="0"/>
              <a:t>    vim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B647E5BF-69F5-4746-84DE-9222E5CB0104}"/>
              </a:ext>
            </a:extLst>
          </p:cNvPr>
          <p:cNvSpPr txBox="1"/>
          <p:nvPr/>
        </p:nvSpPr>
        <p:spPr>
          <a:xfrm>
            <a:off x="1869220" y="5080641"/>
            <a:ext cx="1755571" cy="40011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sz="2000" dirty="0"/>
              <a:t>Docker-layer2</a:t>
            </a:r>
            <a:endParaRPr kumimoji="1" lang="ja-JP" altLang="en-US" sz="2000" dirty="0"/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1F33E525-7D57-481C-992A-CC8C1B429357}"/>
              </a:ext>
            </a:extLst>
          </p:cNvPr>
          <p:cNvSpPr txBox="1"/>
          <p:nvPr/>
        </p:nvSpPr>
        <p:spPr>
          <a:xfrm>
            <a:off x="4983200" y="1946612"/>
            <a:ext cx="13835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/>
              <a:t>1</a:t>
            </a:r>
            <a:r>
              <a:rPr kumimoji="1" lang="ja-JP" altLang="en-US" sz="2800" dirty="0"/>
              <a:t>回目</a:t>
            </a:r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E5C5CA3A-AB13-4F76-AC37-9490B9ECFA01}"/>
              </a:ext>
            </a:extLst>
          </p:cNvPr>
          <p:cNvSpPr txBox="1"/>
          <p:nvPr/>
        </p:nvSpPr>
        <p:spPr>
          <a:xfrm>
            <a:off x="5071188" y="4132352"/>
            <a:ext cx="13835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/>
              <a:t>2</a:t>
            </a:r>
            <a:r>
              <a:rPr kumimoji="1" lang="ja-JP" altLang="en-US" sz="2800" dirty="0"/>
              <a:t>回目</a:t>
            </a:r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C3731B4C-BEF6-45F1-B286-55FF702F3568}"/>
              </a:ext>
            </a:extLst>
          </p:cNvPr>
          <p:cNvSpPr txBox="1"/>
          <p:nvPr/>
        </p:nvSpPr>
        <p:spPr>
          <a:xfrm>
            <a:off x="1869220" y="5582346"/>
            <a:ext cx="1755571" cy="40011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sz="2000" dirty="0"/>
              <a:t>Docker-layer1</a:t>
            </a:r>
            <a:endParaRPr kumimoji="1" lang="ja-JP" altLang="en-US" sz="2000" dirty="0"/>
          </a:p>
        </p:txBody>
      </p:sp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45D7E036-EAFA-4B0A-BC6F-57F55786ECF5}"/>
              </a:ext>
            </a:extLst>
          </p:cNvPr>
          <p:cNvSpPr/>
          <p:nvPr/>
        </p:nvSpPr>
        <p:spPr>
          <a:xfrm>
            <a:off x="1698936" y="4357867"/>
            <a:ext cx="2465836" cy="18863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600" dirty="0">
              <a:solidFill>
                <a:schemeClr val="tx1"/>
              </a:solidFill>
            </a:endParaRPr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07174D61-EE5A-426C-BBC2-73578EE93559}"/>
              </a:ext>
            </a:extLst>
          </p:cNvPr>
          <p:cNvSpPr txBox="1"/>
          <p:nvPr/>
        </p:nvSpPr>
        <p:spPr>
          <a:xfrm>
            <a:off x="2021620" y="5233041"/>
            <a:ext cx="1755571" cy="40011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sz="2000" dirty="0"/>
              <a:t>Docker-layer2</a:t>
            </a:r>
            <a:endParaRPr kumimoji="1" lang="ja-JP" altLang="en-US" sz="2000" dirty="0"/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E5576207-29B4-409A-987D-04DF3D7BB8DC}"/>
              </a:ext>
            </a:extLst>
          </p:cNvPr>
          <p:cNvSpPr txBox="1"/>
          <p:nvPr/>
        </p:nvSpPr>
        <p:spPr>
          <a:xfrm>
            <a:off x="2021620" y="5734746"/>
            <a:ext cx="1755571" cy="40011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sz="2000" dirty="0"/>
              <a:t>Docker-layer1</a:t>
            </a:r>
            <a:endParaRPr kumimoji="1" lang="ja-JP" altLang="en-US" sz="2000" dirty="0"/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3A552DC9-3A6E-48DB-82FF-CA470064F4F3}"/>
              </a:ext>
            </a:extLst>
          </p:cNvPr>
          <p:cNvSpPr txBox="1"/>
          <p:nvPr/>
        </p:nvSpPr>
        <p:spPr>
          <a:xfrm>
            <a:off x="2100110" y="2897665"/>
            <a:ext cx="1755571" cy="40011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sz="2000" dirty="0"/>
              <a:t>Docker-layer2</a:t>
            </a:r>
            <a:endParaRPr kumimoji="1" lang="ja-JP" altLang="en-US" sz="2000" dirty="0"/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74652F5F-62AF-4B01-B35C-043FC9B0F339}"/>
              </a:ext>
            </a:extLst>
          </p:cNvPr>
          <p:cNvSpPr txBox="1"/>
          <p:nvPr/>
        </p:nvSpPr>
        <p:spPr>
          <a:xfrm>
            <a:off x="2100110" y="3399370"/>
            <a:ext cx="1755571" cy="40011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sz="2000" dirty="0"/>
              <a:t>Docker-layer1</a:t>
            </a:r>
            <a:endParaRPr kumimoji="1" lang="ja-JP" altLang="en-US" sz="2000" dirty="0"/>
          </a:p>
        </p:txBody>
      </p: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1068B0BB-805B-43B7-B7EB-06B1C3451DC7}"/>
              </a:ext>
            </a:extLst>
          </p:cNvPr>
          <p:cNvSpPr txBox="1"/>
          <p:nvPr/>
        </p:nvSpPr>
        <p:spPr>
          <a:xfrm>
            <a:off x="2021620" y="4640148"/>
            <a:ext cx="1755571" cy="40011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sz="2000" dirty="0"/>
              <a:t>Docker-layer3</a:t>
            </a:r>
            <a:endParaRPr kumimoji="1" lang="ja-JP" altLang="en-US" sz="2000" dirty="0"/>
          </a:p>
        </p:txBody>
      </p:sp>
      <p:sp>
        <p:nvSpPr>
          <p:cNvPr id="40" name="フレーム 39">
            <a:extLst>
              <a:ext uri="{FF2B5EF4-FFF2-40B4-BE49-F238E27FC236}">
                <a16:creationId xmlns:a16="http://schemas.microsoft.com/office/drawing/2014/main" id="{4BB107FC-5C2D-437E-A348-3C5F2D9CC485}"/>
              </a:ext>
            </a:extLst>
          </p:cNvPr>
          <p:cNvSpPr/>
          <p:nvPr/>
        </p:nvSpPr>
        <p:spPr>
          <a:xfrm>
            <a:off x="1869220" y="5106385"/>
            <a:ext cx="2084481" cy="1097140"/>
          </a:xfrm>
          <a:prstGeom prst="frame">
            <a:avLst>
              <a:gd name="adj1" fmla="val 5770"/>
            </a:avLst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133A681E-3583-4D1B-90E0-F02B7A87AB22}"/>
              </a:ext>
            </a:extLst>
          </p:cNvPr>
          <p:cNvSpPr txBox="1"/>
          <p:nvPr/>
        </p:nvSpPr>
        <p:spPr>
          <a:xfrm>
            <a:off x="680988" y="6297597"/>
            <a:ext cx="46973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b="1" dirty="0">
                <a:solidFill>
                  <a:schemeClr val="accent2"/>
                </a:solidFill>
              </a:rPr>
              <a:t>layer1, 2</a:t>
            </a:r>
            <a:r>
              <a:rPr kumimoji="1" lang="ja-JP" altLang="en-US" b="1" dirty="0">
                <a:solidFill>
                  <a:schemeClr val="accent2"/>
                </a:solidFill>
              </a:rPr>
              <a:t>は</a:t>
            </a:r>
            <a:r>
              <a:rPr kumimoji="1" lang="en-US" altLang="ja-JP" b="1" dirty="0">
                <a:solidFill>
                  <a:schemeClr val="accent2"/>
                </a:solidFill>
              </a:rPr>
              <a:t>build</a:t>
            </a:r>
            <a:r>
              <a:rPr kumimoji="1" lang="ja-JP" altLang="en-US" b="1" dirty="0">
                <a:solidFill>
                  <a:schemeClr val="accent2"/>
                </a:solidFill>
              </a:rPr>
              <a:t>済のため</a:t>
            </a:r>
            <a:r>
              <a:rPr kumimoji="1" lang="en-US" altLang="ja-JP" b="1" dirty="0">
                <a:solidFill>
                  <a:schemeClr val="accent2"/>
                </a:solidFill>
              </a:rPr>
              <a:t>layer3</a:t>
            </a:r>
            <a:r>
              <a:rPr kumimoji="1" lang="ja-JP" altLang="en-US" b="1" dirty="0">
                <a:solidFill>
                  <a:schemeClr val="accent2"/>
                </a:solidFill>
              </a:rPr>
              <a:t>のみ</a:t>
            </a:r>
            <a:r>
              <a:rPr kumimoji="1" lang="en-US" altLang="ja-JP" b="1" dirty="0">
                <a:solidFill>
                  <a:schemeClr val="accent2"/>
                </a:solidFill>
              </a:rPr>
              <a:t>build</a:t>
            </a:r>
            <a:endParaRPr kumimoji="1" lang="ja-JP" altLang="en-US" b="1" dirty="0">
              <a:solidFill>
                <a:schemeClr val="accent2"/>
              </a:solidFill>
            </a:endParaRPr>
          </a:p>
        </p:txBody>
      </p:sp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FA6B6B89-2D85-493F-8499-49C63CC9F189}"/>
              </a:ext>
            </a:extLst>
          </p:cNvPr>
          <p:cNvSpPr txBox="1"/>
          <p:nvPr/>
        </p:nvSpPr>
        <p:spPr>
          <a:xfrm>
            <a:off x="9658303" y="5040258"/>
            <a:ext cx="10840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b="1" dirty="0">
                <a:solidFill>
                  <a:schemeClr val="accent2"/>
                </a:solidFill>
              </a:rPr>
              <a:t>build</a:t>
            </a:r>
            <a:r>
              <a:rPr kumimoji="1" lang="ja-JP" altLang="en-US" sz="2000" b="1" dirty="0">
                <a:solidFill>
                  <a:schemeClr val="accent2"/>
                </a:solidFill>
              </a:rPr>
              <a:t>済</a:t>
            </a:r>
          </a:p>
        </p:txBody>
      </p:sp>
    </p:spTree>
    <p:extLst>
      <p:ext uri="{BB962C8B-B14F-4D97-AF65-F5344CB8AC3E}">
        <p14:creationId xmlns:p14="http://schemas.microsoft.com/office/powerpoint/2010/main" val="12924674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39141AD-B158-4DEA-B4BD-A34F15AEE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Docker layer</a:t>
            </a:r>
            <a:r>
              <a:rPr lang="ja-JP" altLang="en-US" dirty="0"/>
              <a:t>を増やすデメリット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745A71F-6355-48D4-A183-E63517DEDD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instruction</a:t>
            </a:r>
            <a:r>
              <a:rPr kumimoji="1" lang="ja-JP" altLang="en-US" dirty="0"/>
              <a:t>が増えると</a:t>
            </a:r>
            <a:r>
              <a:rPr kumimoji="1" lang="en-US" altLang="ja-JP" dirty="0"/>
              <a:t>docker image</a:t>
            </a:r>
            <a:r>
              <a:rPr lang="ja-JP" altLang="en-US" dirty="0"/>
              <a:t>の容量も</a:t>
            </a:r>
            <a:r>
              <a:rPr kumimoji="1" lang="ja-JP" altLang="en-US" dirty="0"/>
              <a:t>増加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AB31A1A4-F25F-49CB-AB2C-98D3572B66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21661-B2A8-457F-930E-F617AD024F3F}" type="slidenum">
              <a:rPr lang="ja-JP" altLang="en-US" smtClean="0"/>
              <a:pPr/>
              <a:t>24</a:t>
            </a:fld>
            <a:endParaRPr lang="ja-JP" altLang="en-US" dirty="0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126A4532-B39E-49D7-B52B-8DCF0F8EAC05}"/>
              </a:ext>
            </a:extLst>
          </p:cNvPr>
          <p:cNvSpPr/>
          <p:nvPr/>
        </p:nvSpPr>
        <p:spPr>
          <a:xfrm>
            <a:off x="1093509" y="2175359"/>
            <a:ext cx="6116423" cy="156966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2400" dirty="0"/>
              <a:t>RUN apt-get update &amp;&amp; apt-get install –y / </a:t>
            </a:r>
          </a:p>
          <a:p>
            <a:r>
              <a:rPr lang="en-US" altLang="ja-JP" sz="2400" dirty="0"/>
              <a:t>    </a:t>
            </a:r>
            <a:r>
              <a:rPr lang="en-US" altLang="ja-JP" sz="2400" dirty="0" err="1"/>
              <a:t>sudo</a:t>
            </a:r>
            <a:r>
              <a:rPr lang="en-US" altLang="ja-JP" sz="2400" dirty="0"/>
              <a:t> /</a:t>
            </a:r>
          </a:p>
          <a:p>
            <a:r>
              <a:rPr lang="en-US" altLang="ja-JP" sz="2400" dirty="0"/>
              <a:t>    </a:t>
            </a:r>
            <a:r>
              <a:rPr lang="en-US" altLang="ja-JP" sz="2400" dirty="0" err="1"/>
              <a:t>wget</a:t>
            </a:r>
            <a:r>
              <a:rPr lang="en-US" altLang="ja-JP" sz="2400" dirty="0"/>
              <a:t> /</a:t>
            </a:r>
          </a:p>
          <a:p>
            <a:r>
              <a:rPr lang="en-US" altLang="ja-JP" sz="2400" dirty="0"/>
              <a:t>    vim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BBBE8444-CA3F-48A8-9404-5F0D0D4B01CE}"/>
              </a:ext>
            </a:extLst>
          </p:cNvPr>
          <p:cNvSpPr/>
          <p:nvPr/>
        </p:nvSpPr>
        <p:spPr>
          <a:xfrm>
            <a:off x="1093509" y="4388979"/>
            <a:ext cx="6116423" cy="156966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2400" dirty="0"/>
              <a:t>RUN apt-get update</a:t>
            </a:r>
          </a:p>
          <a:p>
            <a:r>
              <a:rPr lang="en-US" altLang="ja-JP" sz="2400" dirty="0"/>
              <a:t>RUN apt-get install –y </a:t>
            </a:r>
            <a:r>
              <a:rPr lang="en-US" altLang="ja-JP" sz="2400" dirty="0" err="1"/>
              <a:t>sudo</a:t>
            </a:r>
            <a:endParaRPr lang="en-US" altLang="ja-JP" sz="2400" dirty="0"/>
          </a:p>
          <a:p>
            <a:r>
              <a:rPr lang="en-US" altLang="ja-JP" sz="2400" dirty="0"/>
              <a:t>RUN apt-get install –y </a:t>
            </a:r>
            <a:r>
              <a:rPr lang="en-US" altLang="ja-JP" sz="2400" dirty="0" err="1"/>
              <a:t>wget</a:t>
            </a:r>
            <a:endParaRPr lang="en-US" altLang="ja-JP" sz="2400" dirty="0"/>
          </a:p>
          <a:p>
            <a:r>
              <a:rPr lang="en-US" altLang="ja-JP" sz="2400" dirty="0"/>
              <a:t>RUN apt-get install –y vim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99CF9AE1-F169-40B0-B038-40126747686C}"/>
              </a:ext>
            </a:extLst>
          </p:cNvPr>
          <p:cNvSpPr txBox="1"/>
          <p:nvPr/>
        </p:nvSpPr>
        <p:spPr>
          <a:xfrm>
            <a:off x="1783236" y="6115245"/>
            <a:ext cx="86255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400" b="1" dirty="0">
                <a:solidFill>
                  <a:schemeClr val="accent2"/>
                </a:solidFill>
              </a:rPr>
              <a:t>同じ処理内容だが</a:t>
            </a:r>
            <a:r>
              <a:rPr kumimoji="1" lang="en-US" altLang="ja-JP" sz="2400" b="1" dirty="0">
                <a:solidFill>
                  <a:schemeClr val="accent2"/>
                </a:solidFill>
              </a:rPr>
              <a:t>build</a:t>
            </a:r>
            <a:r>
              <a:rPr kumimoji="1" lang="ja-JP" altLang="en-US" sz="2400" b="1" dirty="0">
                <a:solidFill>
                  <a:schemeClr val="accent2"/>
                </a:solidFill>
              </a:rPr>
              <a:t>後の</a:t>
            </a:r>
            <a:r>
              <a:rPr lang="en-US" altLang="ja-JP" sz="2400" b="1" dirty="0">
                <a:solidFill>
                  <a:schemeClr val="accent2"/>
                </a:solidFill>
              </a:rPr>
              <a:t>image file</a:t>
            </a:r>
            <a:r>
              <a:rPr lang="ja-JP" altLang="en-US" sz="2400" b="1" dirty="0">
                <a:solidFill>
                  <a:schemeClr val="accent2"/>
                </a:solidFill>
              </a:rPr>
              <a:t>の容量は下例の方が大</a:t>
            </a:r>
            <a:endParaRPr kumimoji="1" lang="ja-JP" altLang="en-US" sz="2400" b="1" dirty="0">
              <a:solidFill>
                <a:schemeClr val="accent2"/>
              </a:solidFill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C90085A6-2B7B-43C3-835D-EF133E8FBAC6}"/>
              </a:ext>
            </a:extLst>
          </p:cNvPr>
          <p:cNvSpPr txBox="1"/>
          <p:nvPr/>
        </p:nvSpPr>
        <p:spPr>
          <a:xfrm>
            <a:off x="7297919" y="2635838"/>
            <a:ext cx="37849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800" dirty="0"/>
              <a:t>build</a:t>
            </a:r>
            <a:r>
              <a:rPr kumimoji="1" lang="ja-JP" altLang="en-US" sz="2800" dirty="0"/>
              <a:t>後の</a:t>
            </a:r>
            <a:r>
              <a:rPr kumimoji="1" lang="en-US" altLang="ja-JP" sz="2800" dirty="0"/>
              <a:t>image file</a:t>
            </a:r>
          </a:p>
          <a:p>
            <a:pPr algn="ctr"/>
            <a:r>
              <a:rPr lang="ja-JP" altLang="en-US" sz="2800" b="1" dirty="0">
                <a:solidFill>
                  <a:schemeClr val="accent2"/>
                </a:solidFill>
              </a:rPr>
              <a:t>➡ 容量小</a:t>
            </a:r>
            <a:endParaRPr kumimoji="1" lang="ja-JP" altLang="en-US" sz="2800" b="1" dirty="0">
              <a:solidFill>
                <a:schemeClr val="accent2"/>
              </a:solidFill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842BB619-E12F-4972-B7D5-8691AB16A0C6}"/>
              </a:ext>
            </a:extLst>
          </p:cNvPr>
          <p:cNvSpPr txBox="1"/>
          <p:nvPr/>
        </p:nvSpPr>
        <p:spPr>
          <a:xfrm>
            <a:off x="7477028" y="4736774"/>
            <a:ext cx="360587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800" dirty="0"/>
              <a:t>build</a:t>
            </a:r>
            <a:r>
              <a:rPr kumimoji="1" lang="ja-JP" altLang="en-US" sz="2800" dirty="0"/>
              <a:t>後の</a:t>
            </a:r>
            <a:r>
              <a:rPr kumimoji="1" lang="en-US" altLang="ja-JP" sz="2800" dirty="0"/>
              <a:t>image file</a:t>
            </a:r>
          </a:p>
          <a:p>
            <a:pPr algn="ctr"/>
            <a:r>
              <a:rPr lang="ja-JP" altLang="en-US" sz="2800" b="1" dirty="0">
                <a:solidFill>
                  <a:schemeClr val="accent2"/>
                </a:solidFill>
              </a:rPr>
              <a:t>➡ 容量大</a:t>
            </a:r>
            <a:endParaRPr kumimoji="1" lang="ja-JP" altLang="en-US" sz="28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70367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四角形: 角を丸くする 12">
            <a:extLst>
              <a:ext uri="{FF2B5EF4-FFF2-40B4-BE49-F238E27FC236}">
                <a16:creationId xmlns:a16="http://schemas.microsoft.com/office/drawing/2014/main" id="{41C52F3A-7051-45ED-ADB8-2DAB116662FD}"/>
              </a:ext>
            </a:extLst>
          </p:cNvPr>
          <p:cNvSpPr/>
          <p:nvPr/>
        </p:nvSpPr>
        <p:spPr>
          <a:xfrm>
            <a:off x="6248732" y="2906517"/>
            <a:ext cx="5578868" cy="2427009"/>
          </a:xfrm>
          <a:prstGeom prst="roundRect">
            <a:avLst>
              <a:gd name="adj" fmla="val 7275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2" name="四角形: 角を丸くする 11">
            <a:extLst>
              <a:ext uri="{FF2B5EF4-FFF2-40B4-BE49-F238E27FC236}">
                <a16:creationId xmlns:a16="http://schemas.microsoft.com/office/drawing/2014/main" id="{E4E8F24D-B7F5-42B3-B41F-40BF9A1AE94B}"/>
              </a:ext>
            </a:extLst>
          </p:cNvPr>
          <p:cNvSpPr/>
          <p:nvPr/>
        </p:nvSpPr>
        <p:spPr>
          <a:xfrm>
            <a:off x="343656" y="2906517"/>
            <a:ext cx="5578868" cy="2427009"/>
          </a:xfrm>
          <a:prstGeom prst="roundRect">
            <a:avLst>
              <a:gd name="adj" fmla="val 7275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FCCCE479-8FBA-4DE5-8F3B-CF3BFFD0A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環境構築の進め方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315EA8A-0DF1-4C1D-B3BF-DE9D73AD6D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9215" y="1183597"/>
            <a:ext cx="11593260" cy="1236491"/>
          </a:xfrm>
        </p:spPr>
        <p:txBody>
          <a:bodyPr>
            <a:normAutofit/>
          </a:bodyPr>
          <a:lstStyle/>
          <a:p>
            <a:r>
              <a:rPr lang="ja-JP" altLang="en-US" sz="2400" dirty="0"/>
              <a:t>環境構築中は，</a:t>
            </a:r>
            <a:r>
              <a:rPr lang="en-US" altLang="ja-JP" sz="2400" dirty="0"/>
              <a:t>instruction</a:t>
            </a:r>
            <a:r>
              <a:rPr lang="ja-JP" altLang="en-US" sz="2400" dirty="0"/>
              <a:t>を</a:t>
            </a:r>
            <a:r>
              <a:rPr lang="en-US" altLang="ja-JP" sz="2400" dirty="0"/>
              <a:t>1</a:t>
            </a:r>
            <a:r>
              <a:rPr lang="ja-JP" altLang="en-US" sz="2400" dirty="0"/>
              <a:t>行ずつ追加（</a:t>
            </a:r>
            <a:r>
              <a:rPr lang="en-US" altLang="ja-JP" sz="2400" dirty="0"/>
              <a:t>build</a:t>
            </a:r>
            <a:r>
              <a:rPr lang="ja-JP" altLang="en-US" sz="2400" dirty="0"/>
              <a:t>の時間削減）</a:t>
            </a:r>
            <a:endParaRPr lang="en-US" altLang="ja-JP" sz="2400" dirty="0"/>
          </a:p>
          <a:p>
            <a:r>
              <a:rPr kumimoji="1" lang="ja-JP" altLang="en-US" sz="2400" dirty="0"/>
              <a:t>➡ 構築し終わったら</a:t>
            </a:r>
            <a:r>
              <a:rPr kumimoji="1" lang="en-US" altLang="ja-JP" sz="2400" dirty="0"/>
              <a:t>Docker image</a:t>
            </a:r>
            <a:r>
              <a:rPr kumimoji="1" lang="ja-JP" altLang="en-US" sz="2400" dirty="0"/>
              <a:t>の容量を小さくするため，</a:t>
            </a:r>
            <a:r>
              <a:rPr kumimoji="1" lang="en-US" altLang="ja-JP" sz="2400" dirty="0"/>
              <a:t>instruction</a:t>
            </a:r>
            <a:r>
              <a:rPr kumimoji="1" lang="ja-JP" altLang="en-US" sz="2400" dirty="0"/>
              <a:t>をまとめる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95B455D0-F57F-4E47-AC17-D65F04F15A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21661-B2A8-457F-930E-F617AD024F3F}" type="slidenum">
              <a:rPr lang="ja-JP" altLang="en-US" smtClean="0"/>
              <a:pPr/>
              <a:t>25</a:t>
            </a:fld>
            <a:endParaRPr lang="ja-JP" altLang="en-US" dirty="0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708337EA-1069-4C10-A98B-16921B159FBC}"/>
              </a:ext>
            </a:extLst>
          </p:cNvPr>
          <p:cNvSpPr/>
          <p:nvPr/>
        </p:nvSpPr>
        <p:spPr>
          <a:xfrm>
            <a:off x="628327" y="3458303"/>
            <a:ext cx="5009526" cy="132343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2000" dirty="0"/>
              <a:t>RUN apt-get update</a:t>
            </a:r>
          </a:p>
          <a:p>
            <a:r>
              <a:rPr lang="en-US" altLang="ja-JP" sz="2000" dirty="0"/>
              <a:t>RUN apt-get install –y </a:t>
            </a:r>
            <a:r>
              <a:rPr lang="en-US" altLang="ja-JP" sz="2000" dirty="0" err="1"/>
              <a:t>sudo</a:t>
            </a:r>
            <a:endParaRPr lang="en-US" altLang="ja-JP" sz="2000" dirty="0"/>
          </a:p>
          <a:p>
            <a:r>
              <a:rPr lang="en-US" altLang="ja-JP" sz="2000" dirty="0"/>
              <a:t>RUN apt-get install –y </a:t>
            </a:r>
            <a:r>
              <a:rPr lang="en-US" altLang="ja-JP" sz="2000" dirty="0" err="1"/>
              <a:t>wget</a:t>
            </a:r>
            <a:endParaRPr lang="en-US" altLang="ja-JP" sz="2000" dirty="0"/>
          </a:p>
          <a:p>
            <a:r>
              <a:rPr lang="en-US" altLang="ja-JP" sz="2000" dirty="0"/>
              <a:t>RUN apt-get install –y vim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A5B1DDA1-32F9-4AB0-904D-BD9F811F6044}"/>
              </a:ext>
            </a:extLst>
          </p:cNvPr>
          <p:cNvSpPr txBox="1"/>
          <p:nvPr/>
        </p:nvSpPr>
        <p:spPr>
          <a:xfrm>
            <a:off x="1448460" y="5408258"/>
            <a:ext cx="35602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800" dirty="0"/>
              <a:t>環境構築中</a:t>
            </a:r>
            <a:endParaRPr kumimoji="1" lang="en-US" altLang="ja-JP" sz="2800" dirty="0"/>
          </a:p>
          <a:p>
            <a:pPr algn="ctr"/>
            <a:r>
              <a:rPr lang="ja-JP" altLang="en-US" sz="2800" dirty="0"/>
              <a:t>➡ </a:t>
            </a:r>
            <a:r>
              <a:rPr lang="en-US" altLang="ja-JP" sz="2800" dirty="0"/>
              <a:t>instruction</a:t>
            </a:r>
            <a:r>
              <a:rPr lang="ja-JP" altLang="en-US" sz="2800" dirty="0"/>
              <a:t>を多用</a:t>
            </a:r>
            <a:endParaRPr kumimoji="1" lang="ja-JP" altLang="en-US" sz="2800" dirty="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98ACD797-04EB-4D6B-AA4F-6F8E12BC4A8E}"/>
              </a:ext>
            </a:extLst>
          </p:cNvPr>
          <p:cNvSpPr txBox="1"/>
          <p:nvPr/>
        </p:nvSpPr>
        <p:spPr>
          <a:xfrm>
            <a:off x="6302407" y="5411006"/>
            <a:ext cx="569067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800" dirty="0"/>
              <a:t>環境構築終了後</a:t>
            </a:r>
            <a:endParaRPr kumimoji="1" lang="en-US" altLang="ja-JP" sz="2800" dirty="0"/>
          </a:p>
          <a:p>
            <a:pPr algn="ctr"/>
            <a:r>
              <a:rPr kumimoji="1" lang="ja-JP" altLang="en-US" sz="2800" dirty="0"/>
              <a:t>➡ </a:t>
            </a:r>
            <a:r>
              <a:rPr kumimoji="1" lang="en-US" altLang="ja-JP" sz="2800" dirty="0"/>
              <a:t>instruction</a:t>
            </a:r>
            <a:r>
              <a:rPr kumimoji="1" lang="ja-JP" altLang="en-US" sz="2800" dirty="0"/>
              <a:t>を最小限にまとめる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56EF8985-6247-4324-8640-2BE4C50CB298}"/>
              </a:ext>
            </a:extLst>
          </p:cNvPr>
          <p:cNvSpPr/>
          <p:nvPr/>
        </p:nvSpPr>
        <p:spPr>
          <a:xfrm>
            <a:off x="6486985" y="3458303"/>
            <a:ext cx="5189812" cy="132343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2000"/>
              <a:t>RUN apt-get update &amp;&amp; apt-get install –y / </a:t>
            </a:r>
          </a:p>
          <a:p>
            <a:r>
              <a:rPr lang="en-US" altLang="ja-JP" sz="2000"/>
              <a:t>    sudo /</a:t>
            </a:r>
          </a:p>
          <a:p>
            <a:r>
              <a:rPr lang="en-US" altLang="ja-JP" sz="2000"/>
              <a:t>    wget /</a:t>
            </a:r>
          </a:p>
          <a:p>
            <a:r>
              <a:rPr lang="en-US" altLang="ja-JP" sz="2000"/>
              <a:t>    vim</a:t>
            </a:r>
            <a:endParaRPr lang="en-US" altLang="ja-JP" sz="2000" dirty="0"/>
          </a:p>
        </p:txBody>
      </p:sp>
    </p:spTree>
    <p:extLst>
      <p:ext uri="{BB962C8B-B14F-4D97-AF65-F5344CB8AC3E}">
        <p14:creationId xmlns:p14="http://schemas.microsoft.com/office/powerpoint/2010/main" val="14464194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1AB3898-6524-48BF-BF55-49CAB7F0F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RUN</a:t>
            </a:r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0FE44BAB-959A-4161-88AF-6AA1947F3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21661-B2A8-457F-930E-F617AD024F3F}" type="slidenum">
              <a:rPr lang="ja-JP" altLang="en-US" smtClean="0"/>
              <a:pPr/>
              <a:t>26</a:t>
            </a:fld>
            <a:endParaRPr lang="ja-JP" altLang="en-US" dirty="0"/>
          </a:p>
        </p:txBody>
      </p:sp>
      <p:pic>
        <p:nvPicPr>
          <p:cNvPr id="6" name="docker_apt_instal">
            <a:hlinkClick r:id="" action="ppaction://media"/>
            <a:extLst>
              <a:ext uri="{FF2B5EF4-FFF2-40B4-BE49-F238E27FC236}">
                <a16:creationId xmlns:a16="http://schemas.microsoft.com/office/drawing/2014/main" id="{45B15AA1-7A34-462E-A585-A26D15AC3137}"/>
              </a:ext>
            </a:extLst>
          </p:cNvPr>
          <p:cNvPicPr>
            <a:picLocks noGrp="1" noChangeAspect="1"/>
          </p:cNvPicPr>
          <p:nvPr>
            <p:ph sz="quarter" idx="13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17339" b="31456"/>
          <a:stretch/>
        </p:blipFill>
        <p:spPr>
          <a:xfrm>
            <a:off x="291504" y="1353459"/>
            <a:ext cx="11608992" cy="5302202"/>
          </a:xfrm>
        </p:spPr>
      </p:pic>
    </p:spTree>
    <p:extLst>
      <p:ext uri="{BB962C8B-B14F-4D97-AF65-F5344CB8AC3E}">
        <p14:creationId xmlns:p14="http://schemas.microsoft.com/office/powerpoint/2010/main" val="1185891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8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C914F4F-F26A-4503-AC79-8C4177CD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RUN</a:t>
            </a:r>
            <a:r>
              <a:rPr kumimoji="1" lang="ja-JP" altLang="en-US" dirty="0"/>
              <a:t>を追加して</a:t>
            </a:r>
            <a:r>
              <a:rPr kumimoji="1" lang="en-US" altLang="ja-JP" dirty="0"/>
              <a:t>build</a:t>
            </a:r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452882E0-D9C0-4F91-8E8A-3D834B726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21661-B2A8-457F-930E-F617AD024F3F}" type="slidenum">
              <a:rPr lang="ja-JP" altLang="en-US" smtClean="0"/>
              <a:pPr/>
              <a:t>27</a:t>
            </a:fld>
            <a:endParaRPr lang="ja-JP" altLang="en-US" dirty="0"/>
          </a:p>
        </p:txBody>
      </p:sp>
      <p:pic>
        <p:nvPicPr>
          <p:cNvPr id="6" name="docker_add_run">
            <a:hlinkClick r:id="" action="ppaction://media"/>
            <a:extLst>
              <a:ext uri="{FF2B5EF4-FFF2-40B4-BE49-F238E27FC236}">
                <a16:creationId xmlns:a16="http://schemas.microsoft.com/office/drawing/2014/main" id="{A2842AD3-313B-4CD7-BD59-2FBABDEC5A81}"/>
              </a:ext>
            </a:extLst>
          </p:cNvPr>
          <p:cNvPicPr>
            <a:picLocks noGrp="1" noChangeAspect="1"/>
          </p:cNvPicPr>
          <p:nvPr>
            <p:ph sz="quarter" idx="13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21162" b="24285"/>
          <a:stretch/>
        </p:blipFill>
        <p:spPr>
          <a:xfrm>
            <a:off x="854443" y="1241510"/>
            <a:ext cx="10483114" cy="5545369"/>
          </a:xfr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90248F32-1F20-4BB9-AA05-DF997F82588D}"/>
              </a:ext>
            </a:extLst>
          </p:cNvPr>
          <p:cNvSpPr txBox="1"/>
          <p:nvPr/>
        </p:nvSpPr>
        <p:spPr>
          <a:xfrm>
            <a:off x="5788057" y="5616490"/>
            <a:ext cx="5429841" cy="101566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ja-JP" sz="2000" b="1" dirty="0">
                <a:solidFill>
                  <a:schemeClr val="accent2"/>
                </a:solidFill>
              </a:rPr>
              <a:t>RUN</a:t>
            </a:r>
            <a:r>
              <a:rPr lang="ja-JP" altLang="en-US" sz="2000" b="1" dirty="0">
                <a:solidFill>
                  <a:schemeClr val="accent2"/>
                </a:solidFill>
              </a:rPr>
              <a:t>を追加して</a:t>
            </a:r>
            <a:r>
              <a:rPr kumimoji="1" lang="ja-JP" altLang="en-US" sz="2000" dirty="0"/>
              <a:t>新たに</a:t>
            </a:r>
            <a:r>
              <a:rPr kumimoji="1" lang="en-US" altLang="ja-JP" sz="2000" dirty="0"/>
              <a:t>python</a:t>
            </a:r>
            <a:r>
              <a:rPr kumimoji="1" lang="ja-JP" altLang="en-US" sz="2000" dirty="0"/>
              <a:t>をインストール</a:t>
            </a:r>
            <a:endParaRPr kumimoji="1" lang="en-US" altLang="ja-JP" sz="2000" dirty="0"/>
          </a:p>
          <a:p>
            <a:r>
              <a:rPr kumimoji="1" lang="ja-JP" altLang="en-US" sz="2000" dirty="0"/>
              <a:t>➡ </a:t>
            </a:r>
            <a:r>
              <a:rPr lang="en-US" altLang="ja-JP" sz="2000" dirty="0"/>
              <a:t>python</a:t>
            </a:r>
            <a:r>
              <a:rPr lang="ja-JP" altLang="en-US" sz="2000" dirty="0"/>
              <a:t>以外はキャッシュを使用</a:t>
            </a:r>
            <a:endParaRPr lang="en-US" altLang="ja-JP" sz="2000" dirty="0"/>
          </a:p>
          <a:p>
            <a:r>
              <a:rPr kumimoji="1" lang="ja-JP" altLang="en-US" sz="2000" dirty="0"/>
              <a:t>➡ </a:t>
            </a:r>
            <a:r>
              <a:rPr kumimoji="1" lang="en-US" altLang="ja-JP" sz="2000" b="1" dirty="0">
                <a:solidFill>
                  <a:schemeClr val="accent2"/>
                </a:solidFill>
              </a:rPr>
              <a:t>build</a:t>
            </a:r>
            <a:r>
              <a:rPr kumimoji="1" lang="ja-JP" altLang="en-US" sz="2000" b="1" dirty="0">
                <a:solidFill>
                  <a:schemeClr val="accent2"/>
                </a:solidFill>
              </a:rPr>
              <a:t>時間短縮</a:t>
            </a:r>
            <a:endParaRPr kumimoji="1" lang="en-US" altLang="ja-JP" sz="20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7509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56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74702C3-EC1F-4CDD-8B06-3BFAC2BB2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RUN</a:t>
            </a:r>
            <a:r>
              <a:rPr kumimoji="1" lang="ja-JP" altLang="en-US" dirty="0"/>
              <a:t>を編集して</a:t>
            </a:r>
            <a:r>
              <a:rPr kumimoji="1" lang="en-US" altLang="ja-JP" dirty="0"/>
              <a:t>build</a:t>
            </a:r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E13094EE-5D39-4073-B13A-238C528CF0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21661-B2A8-457F-930E-F617AD024F3F}" type="slidenum">
              <a:rPr lang="ja-JP" altLang="en-US" smtClean="0"/>
              <a:pPr/>
              <a:t>28</a:t>
            </a:fld>
            <a:endParaRPr lang="ja-JP" altLang="en-US" dirty="0"/>
          </a:p>
        </p:txBody>
      </p:sp>
      <p:pic>
        <p:nvPicPr>
          <p:cNvPr id="6" name="docker_not_add_run">
            <a:hlinkClick r:id="" action="ppaction://media"/>
            <a:extLst>
              <a:ext uri="{FF2B5EF4-FFF2-40B4-BE49-F238E27FC236}">
                <a16:creationId xmlns:a16="http://schemas.microsoft.com/office/drawing/2014/main" id="{DC9FF228-39C0-4D5A-8391-5CB7D33043FC}"/>
              </a:ext>
            </a:extLst>
          </p:cNvPr>
          <p:cNvPicPr>
            <a:picLocks noGrp="1" noChangeAspect="1"/>
          </p:cNvPicPr>
          <p:nvPr>
            <p:ph sz="quarter" idx="13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12910" b="18122"/>
          <a:stretch/>
        </p:blipFill>
        <p:spPr>
          <a:xfrm>
            <a:off x="817395" y="1284633"/>
            <a:ext cx="10557210" cy="5466919"/>
          </a:xfr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C7DFD13F-E9DB-400C-8BB2-E41BB2D86970}"/>
              </a:ext>
            </a:extLst>
          </p:cNvPr>
          <p:cNvSpPr txBox="1"/>
          <p:nvPr/>
        </p:nvSpPr>
        <p:spPr>
          <a:xfrm>
            <a:off x="5126978" y="5651213"/>
            <a:ext cx="6183984" cy="101566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ja-JP" sz="2000" b="1" dirty="0">
                <a:solidFill>
                  <a:schemeClr val="accent2"/>
                </a:solidFill>
              </a:rPr>
              <a:t>RUN</a:t>
            </a:r>
            <a:r>
              <a:rPr lang="ja-JP" altLang="en-US" sz="2000" b="1" dirty="0">
                <a:solidFill>
                  <a:schemeClr val="accent2"/>
                </a:solidFill>
              </a:rPr>
              <a:t>を編集して</a:t>
            </a:r>
            <a:r>
              <a:rPr kumimoji="1" lang="ja-JP" altLang="en-US" sz="2000" dirty="0"/>
              <a:t>新たに</a:t>
            </a:r>
            <a:r>
              <a:rPr kumimoji="1" lang="en-US" altLang="ja-JP" sz="2000" dirty="0"/>
              <a:t>python</a:t>
            </a:r>
            <a:r>
              <a:rPr kumimoji="1" lang="ja-JP" altLang="en-US" sz="2000" dirty="0"/>
              <a:t>をインストール</a:t>
            </a:r>
            <a:endParaRPr kumimoji="1" lang="en-US" altLang="ja-JP" sz="2000" dirty="0"/>
          </a:p>
          <a:p>
            <a:r>
              <a:rPr kumimoji="1" lang="ja-JP" altLang="en-US" sz="2000" dirty="0"/>
              <a:t>➡ </a:t>
            </a:r>
            <a:r>
              <a:rPr lang="en-US" altLang="ja-JP" sz="2000" dirty="0"/>
              <a:t>python</a:t>
            </a:r>
            <a:r>
              <a:rPr lang="ja-JP" altLang="en-US" sz="2000" dirty="0"/>
              <a:t>以外の</a:t>
            </a:r>
            <a:r>
              <a:rPr lang="en-US" altLang="ja-JP" sz="2000" dirty="0" err="1"/>
              <a:t>sudo</a:t>
            </a:r>
            <a:r>
              <a:rPr lang="en-US" altLang="ja-JP" sz="2000" dirty="0"/>
              <a:t>, </a:t>
            </a:r>
            <a:r>
              <a:rPr lang="en-US" altLang="ja-JP" sz="2000" dirty="0" err="1"/>
              <a:t>wget</a:t>
            </a:r>
            <a:r>
              <a:rPr lang="en-US" altLang="ja-JP" sz="2000" dirty="0"/>
              <a:t>, vim</a:t>
            </a:r>
            <a:r>
              <a:rPr lang="ja-JP" altLang="en-US" sz="2000" dirty="0"/>
              <a:t>も再度インストール</a:t>
            </a:r>
            <a:endParaRPr lang="en-US" altLang="ja-JP" sz="2000" dirty="0"/>
          </a:p>
          <a:p>
            <a:r>
              <a:rPr kumimoji="1" lang="ja-JP" altLang="en-US" sz="2000" dirty="0"/>
              <a:t>➡ </a:t>
            </a:r>
            <a:r>
              <a:rPr kumimoji="1" lang="en-US" altLang="ja-JP" sz="2000" b="1" dirty="0">
                <a:solidFill>
                  <a:schemeClr val="accent2"/>
                </a:solidFill>
              </a:rPr>
              <a:t>build</a:t>
            </a:r>
            <a:r>
              <a:rPr kumimoji="1" lang="ja-JP" altLang="en-US" sz="2000" b="1" dirty="0">
                <a:solidFill>
                  <a:schemeClr val="accent2"/>
                </a:solidFill>
              </a:rPr>
              <a:t>時間大</a:t>
            </a:r>
            <a:endParaRPr kumimoji="1" lang="en-US" altLang="ja-JP" sz="20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2227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4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ECB96D3-19DD-4F9B-ACE6-B1ABDF12D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image file</a:t>
            </a:r>
            <a:r>
              <a:rPr lang="ja-JP" altLang="en-US" dirty="0"/>
              <a:t>の比較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E814236-C20C-466E-B0B0-E70418D927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9215" y="1183597"/>
            <a:ext cx="11029615" cy="1663298"/>
          </a:xfrm>
        </p:spPr>
        <p:txBody>
          <a:bodyPr>
            <a:normAutofit/>
          </a:bodyPr>
          <a:lstStyle/>
          <a:p>
            <a:r>
              <a:rPr lang="en-US" altLang="ja-JP" dirty="0"/>
              <a:t>add-run</a:t>
            </a:r>
            <a:r>
              <a:rPr lang="ja-JP" altLang="en-US" dirty="0"/>
              <a:t>：</a:t>
            </a:r>
            <a:r>
              <a:rPr lang="en-US" altLang="ja-JP" dirty="0"/>
              <a:t>RUN</a:t>
            </a:r>
            <a:r>
              <a:rPr lang="ja-JP" altLang="en-US" dirty="0"/>
              <a:t>を追加して</a:t>
            </a:r>
            <a:r>
              <a:rPr lang="en-US" altLang="ja-JP" dirty="0"/>
              <a:t>build</a:t>
            </a:r>
            <a:r>
              <a:rPr lang="ja-JP" altLang="en-US" dirty="0"/>
              <a:t>した</a:t>
            </a:r>
            <a:r>
              <a:rPr lang="en-US" altLang="ja-JP" dirty="0"/>
              <a:t>image file </a:t>
            </a:r>
            <a:r>
              <a:rPr lang="ja-JP" altLang="en-US" dirty="0"/>
              <a:t>➡ 容量大</a:t>
            </a:r>
            <a:endParaRPr lang="en-US" altLang="ja-JP" dirty="0"/>
          </a:p>
          <a:p>
            <a:r>
              <a:rPr kumimoji="1" lang="en-US" altLang="ja-JP" dirty="0"/>
              <a:t>not-add-run</a:t>
            </a:r>
            <a:r>
              <a:rPr kumimoji="1" lang="ja-JP" altLang="en-US" dirty="0"/>
              <a:t>：</a:t>
            </a:r>
            <a:r>
              <a:rPr kumimoji="1" lang="en-US" altLang="ja-JP" dirty="0"/>
              <a:t>RUN</a:t>
            </a:r>
            <a:r>
              <a:rPr kumimoji="1" lang="ja-JP" altLang="en-US" dirty="0"/>
              <a:t>を編集して</a:t>
            </a:r>
            <a:r>
              <a:rPr kumimoji="1" lang="en-US" altLang="ja-JP" dirty="0"/>
              <a:t>build</a:t>
            </a:r>
            <a:r>
              <a:rPr kumimoji="1" lang="ja-JP" altLang="en-US" dirty="0"/>
              <a:t>した </a:t>
            </a:r>
            <a:r>
              <a:rPr kumimoji="1" lang="en-US" altLang="ja-JP" dirty="0"/>
              <a:t>image file </a:t>
            </a:r>
            <a:r>
              <a:rPr kumimoji="1" lang="ja-JP" altLang="en-US" dirty="0"/>
              <a:t>➡ 容量小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65E4DFF3-53C5-43FE-86C7-3D5C41525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21661-B2A8-457F-930E-F617AD024F3F}" type="slidenum">
              <a:rPr lang="ja-JP" altLang="en-US" smtClean="0"/>
              <a:pPr/>
              <a:t>29</a:t>
            </a:fld>
            <a:endParaRPr lang="ja-JP" altLang="en-US" dirty="0"/>
          </a:p>
        </p:txBody>
      </p:sp>
      <p:pic>
        <p:nvPicPr>
          <p:cNvPr id="9" name="コンテンツ プレースホルダー 8">
            <a:extLst>
              <a:ext uri="{FF2B5EF4-FFF2-40B4-BE49-F238E27FC236}">
                <a16:creationId xmlns:a16="http://schemas.microsoft.com/office/drawing/2014/main" id="{4677CE94-C72C-4163-99ED-C4EAB515B122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954" y="2741587"/>
            <a:ext cx="11280136" cy="2719830"/>
          </a:xfrm>
        </p:spPr>
      </p:pic>
      <p:sp>
        <p:nvSpPr>
          <p:cNvPr id="10" name="フレーム 9">
            <a:extLst>
              <a:ext uri="{FF2B5EF4-FFF2-40B4-BE49-F238E27FC236}">
                <a16:creationId xmlns:a16="http://schemas.microsoft.com/office/drawing/2014/main" id="{D127E210-0E73-4FEC-B585-9B6B6E42DF00}"/>
              </a:ext>
            </a:extLst>
          </p:cNvPr>
          <p:cNvSpPr/>
          <p:nvPr/>
        </p:nvSpPr>
        <p:spPr>
          <a:xfrm>
            <a:off x="10489019" y="4101502"/>
            <a:ext cx="989812" cy="546755"/>
          </a:xfrm>
          <a:prstGeom prst="fram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3DB4101B-3465-43A2-A1D1-64CA259FF429}"/>
              </a:ext>
            </a:extLst>
          </p:cNvPr>
          <p:cNvSpPr txBox="1"/>
          <p:nvPr/>
        </p:nvSpPr>
        <p:spPr>
          <a:xfrm>
            <a:off x="553793" y="5749382"/>
            <a:ext cx="110844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b="1" dirty="0">
                <a:solidFill>
                  <a:schemeClr val="accent2"/>
                </a:solidFill>
              </a:rPr>
              <a:t>RUN</a:t>
            </a:r>
            <a:r>
              <a:rPr kumimoji="1" lang="ja-JP" altLang="en-US" sz="2400" b="1" dirty="0">
                <a:solidFill>
                  <a:schemeClr val="accent2"/>
                </a:solidFill>
              </a:rPr>
              <a:t>を多用すると</a:t>
            </a:r>
            <a:r>
              <a:rPr kumimoji="1" lang="en-US" altLang="ja-JP" sz="2400" b="1" dirty="0">
                <a:solidFill>
                  <a:schemeClr val="accent2"/>
                </a:solidFill>
              </a:rPr>
              <a:t>image file</a:t>
            </a:r>
            <a:r>
              <a:rPr kumimoji="1" lang="ja-JP" altLang="en-US" sz="2400" b="1" dirty="0">
                <a:solidFill>
                  <a:schemeClr val="accent2"/>
                </a:solidFill>
              </a:rPr>
              <a:t>の容量も増大化</a:t>
            </a:r>
            <a:endParaRPr kumimoji="1" lang="en-US" altLang="ja-JP" sz="2400" b="1" dirty="0">
              <a:solidFill>
                <a:schemeClr val="accent2"/>
              </a:solidFill>
            </a:endParaRPr>
          </a:p>
          <a:p>
            <a:pPr algn="ctr"/>
            <a:r>
              <a:rPr lang="ja-JP" altLang="en-US" sz="2400" dirty="0"/>
              <a:t>（今回は追加で</a:t>
            </a:r>
            <a:r>
              <a:rPr lang="en-US" altLang="ja-JP" sz="2400" dirty="0"/>
              <a:t>python</a:t>
            </a:r>
            <a:r>
              <a:rPr lang="ja-JP" altLang="en-US" sz="2400" dirty="0"/>
              <a:t>をインストールしただけなので</a:t>
            </a:r>
            <a:r>
              <a:rPr lang="en-US" altLang="ja-JP" sz="2400" dirty="0"/>
              <a:t>1MB</a:t>
            </a:r>
            <a:r>
              <a:rPr lang="ja-JP" altLang="en-US" sz="2400" dirty="0"/>
              <a:t>しか変わらないが）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1585237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74901B9-4422-4B69-982C-021D0B9447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docker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998E10D-469E-43FE-98B7-3BE698F594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docker</a:t>
            </a:r>
            <a:r>
              <a:rPr kumimoji="1" lang="ja-JP" altLang="en-US" dirty="0"/>
              <a:t>：一つの</a:t>
            </a:r>
            <a:r>
              <a:rPr kumimoji="1" lang="en-US" altLang="ja-JP" dirty="0"/>
              <a:t>PC</a:t>
            </a:r>
            <a:r>
              <a:rPr kumimoji="1" lang="ja-JP" altLang="en-US" dirty="0"/>
              <a:t>内に仮想環境（のようなもの）を作成するツール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96DA043-A6CE-423A-AB36-736767283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21661-B2A8-457F-930E-F617AD024F3F}" type="slidenum">
              <a:rPr lang="ja-JP" altLang="en-US" smtClean="0"/>
              <a:pPr/>
              <a:t>3</a:t>
            </a:fld>
            <a:endParaRPr lang="ja-JP" altLang="en-US" dirty="0"/>
          </a:p>
        </p:txBody>
      </p:sp>
      <p:sp>
        <p:nvSpPr>
          <p:cNvPr id="5" name="コンテンツ プレースホルダー 4">
            <a:extLst>
              <a:ext uri="{FF2B5EF4-FFF2-40B4-BE49-F238E27FC236}">
                <a16:creationId xmlns:a16="http://schemas.microsoft.com/office/drawing/2014/main" id="{01728A7A-07E8-4E30-9B42-4AC3B79A028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ja-JP" dirty="0"/>
              <a:t>https://miro.medium.com/max/336/0*qJDdTN5n79oDesz9.png</a:t>
            </a:r>
            <a:endParaRPr kumimoji="1" lang="ja-JP" altLang="en-US" dirty="0"/>
          </a:p>
        </p:txBody>
      </p:sp>
      <p:pic>
        <p:nvPicPr>
          <p:cNvPr id="3074" name="Picture 2" descr="Docker tutorial : Build Docker images using Jenkins | by KarthiKeyan  Shanmugam | Medium">
            <a:extLst>
              <a:ext uri="{FF2B5EF4-FFF2-40B4-BE49-F238E27FC236}">
                <a16:creationId xmlns:a16="http://schemas.microsoft.com/office/drawing/2014/main" id="{962372DE-BCB1-4BEB-BE6A-062866D9FD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8860" y="2119418"/>
            <a:ext cx="5034280" cy="4300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79387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>
            <a:extLst>
              <a:ext uri="{FF2B5EF4-FFF2-40B4-BE49-F238E27FC236}">
                <a16:creationId xmlns:a16="http://schemas.microsoft.com/office/drawing/2014/main" id="{884DEC8D-8FC7-4836-9A17-954CD96511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9189" y="3163422"/>
            <a:ext cx="6074768" cy="2108139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8F48F922-3C7F-4426-AEA2-BE1EFD6D5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docker run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8C3EB79-FF1A-42B6-BE3B-7CEABBF419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ja-JP" dirty="0"/>
              <a:t>Docker image </a:t>
            </a:r>
            <a:r>
              <a:rPr lang="ja-JP" altLang="en-US" dirty="0"/>
              <a:t>➡ </a:t>
            </a:r>
            <a:r>
              <a:rPr lang="en-US" altLang="ja-JP" dirty="0"/>
              <a:t>container</a:t>
            </a:r>
            <a:r>
              <a:rPr lang="ja-JP" altLang="en-US" dirty="0"/>
              <a:t>を生成（</a:t>
            </a:r>
            <a:r>
              <a:rPr lang="en-US" altLang="ja-JP" dirty="0"/>
              <a:t>+</a:t>
            </a:r>
            <a:r>
              <a:rPr lang="ja-JP" altLang="en-US" dirty="0"/>
              <a:t>コンテナ内に入る）</a:t>
            </a:r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C4A4EDAC-3699-400B-BDB6-7E9289A9F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21661-B2A8-457F-930E-F617AD024F3F}" type="slidenum">
              <a:rPr lang="ja-JP" altLang="en-US" smtClean="0"/>
              <a:pPr/>
              <a:t>30</a:t>
            </a:fld>
            <a:endParaRPr lang="ja-JP" altLang="en-US" dirty="0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4E7DDCB5-7D12-4735-A508-125AC948936B}"/>
              </a:ext>
            </a:extLst>
          </p:cNvPr>
          <p:cNvSpPr/>
          <p:nvPr/>
        </p:nvSpPr>
        <p:spPr>
          <a:xfrm>
            <a:off x="389947" y="1974697"/>
            <a:ext cx="11412106" cy="707886"/>
          </a:xfrm>
          <a:prstGeom prst="rect">
            <a:avLst/>
          </a:prstGeom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2000" dirty="0"/>
              <a:t>$docker run -it --name=&lt;</a:t>
            </a:r>
            <a:r>
              <a:rPr lang="ja-JP" altLang="en-US" sz="2000" dirty="0"/>
              <a:t>コンテナの名称（任意）</a:t>
            </a:r>
            <a:r>
              <a:rPr lang="en-US" altLang="ja-JP" sz="2000" dirty="0"/>
              <a:t>&gt;  &lt;Docker image&gt;</a:t>
            </a:r>
            <a:r>
              <a:rPr lang="ja-JP" altLang="en-US" sz="2000" dirty="0"/>
              <a:t> </a:t>
            </a:r>
            <a:r>
              <a:rPr lang="en-US" altLang="ja-JP" sz="2000" dirty="0"/>
              <a:t>&lt;</a:t>
            </a:r>
            <a:r>
              <a:rPr lang="ja-JP" altLang="en-US" sz="2000" dirty="0"/>
              <a:t>コンテナ起動時に実行したいコマンド</a:t>
            </a:r>
            <a:r>
              <a:rPr lang="en-US" altLang="ja-JP" sz="2000" dirty="0"/>
              <a:t>&gt; </a:t>
            </a:r>
            <a:endParaRPr lang="ja-JP" altLang="en-US" sz="2000" dirty="0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EF410C32-DEE7-421E-AF48-F5AD2BD0960F}"/>
              </a:ext>
            </a:extLst>
          </p:cNvPr>
          <p:cNvSpPr/>
          <p:nvPr/>
        </p:nvSpPr>
        <p:spPr>
          <a:xfrm>
            <a:off x="389947" y="5900501"/>
            <a:ext cx="11412106" cy="369332"/>
          </a:xfrm>
          <a:prstGeom prst="rect">
            <a:avLst/>
          </a:prstGeom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dirty="0"/>
              <a:t>$docker run -it --name=cuda90cudnn7chainer530 cuda9.0cudnn7chainer5.3.0 bash</a:t>
            </a:r>
            <a:endParaRPr lang="ja-JP" altLang="en-US" sz="2400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0CF43E03-C2F8-4528-B319-D95AF0901F14}"/>
              </a:ext>
            </a:extLst>
          </p:cNvPr>
          <p:cNvSpPr txBox="1"/>
          <p:nvPr/>
        </p:nvSpPr>
        <p:spPr>
          <a:xfrm>
            <a:off x="389947" y="5414117"/>
            <a:ext cx="11524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例）</a:t>
            </a:r>
            <a:r>
              <a:rPr kumimoji="1" lang="en-US" altLang="ja-JP" dirty="0"/>
              <a:t>Docker image</a:t>
            </a:r>
            <a:r>
              <a:rPr kumimoji="1" lang="ja-JP" altLang="en-US" dirty="0"/>
              <a:t>「</a:t>
            </a:r>
            <a:r>
              <a:rPr kumimoji="1" lang="en-US" altLang="ja-JP" dirty="0"/>
              <a:t>cuda9.0cnn7chainer5.3.0</a:t>
            </a:r>
            <a:r>
              <a:rPr lang="ja-JP" altLang="en-US" dirty="0"/>
              <a:t>」からコンテナ「</a:t>
            </a:r>
            <a:r>
              <a:rPr lang="en-US" altLang="ja-JP" dirty="0"/>
              <a:t>cuda90cudnn7chainer530</a:t>
            </a:r>
            <a:r>
              <a:rPr lang="ja-JP" altLang="en-US" dirty="0"/>
              <a:t>」を生成</a:t>
            </a:r>
            <a:endParaRPr lang="en-US" altLang="ja-JP" dirty="0"/>
          </a:p>
        </p:txBody>
      </p:sp>
      <p:sp>
        <p:nvSpPr>
          <p:cNvPr id="10" name="フレーム 9">
            <a:extLst>
              <a:ext uri="{FF2B5EF4-FFF2-40B4-BE49-F238E27FC236}">
                <a16:creationId xmlns:a16="http://schemas.microsoft.com/office/drawing/2014/main" id="{E7FC787D-C46F-4899-B0D9-C4ECAE1FAED5}"/>
              </a:ext>
            </a:extLst>
          </p:cNvPr>
          <p:cNvSpPr/>
          <p:nvPr/>
        </p:nvSpPr>
        <p:spPr>
          <a:xfrm>
            <a:off x="5202433" y="3051429"/>
            <a:ext cx="3829807" cy="2198163"/>
          </a:xfrm>
          <a:prstGeom prst="frame">
            <a:avLst>
              <a:gd name="adj1" fmla="val 579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2495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5F784DC-7AD8-4398-B189-BF12498DE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docker run</a:t>
            </a:r>
            <a:endParaRPr kumimoji="1" lang="ja-JP" altLang="en-US" dirty="0"/>
          </a:p>
        </p:txBody>
      </p:sp>
      <p:pic>
        <p:nvPicPr>
          <p:cNvPr id="6" name="docker_run">
            <a:hlinkClick r:id="" action="ppaction://media"/>
            <a:extLst>
              <a:ext uri="{FF2B5EF4-FFF2-40B4-BE49-F238E27FC236}">
                <a16:creationId xmlns:a16="http://schemas.microsoft.com/office/drawing/2014/main" id="{937C38FB-02EB-4C6D-9000-45D603B4AA2E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-79" t="433" r="9034" b="66742"/>
          <a:stretch/>
        </p:blipFill>
        <p:spPr>
          <a:xfrm>
            <a:off x="571765" y="1548583"/>
            <a:ext cx="10810064" cy="2144367"/>
          </a:xfrm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C41A45B5-1874-4C8D-98A8-E87CF0371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21661-B2A8-457F-930E-F617AD024F3F}" type="slidenum">
              <a:rPr lang="ja-JP" altLang="en-US" smtClean="0"/>
              <a:pPr/>
              <a:t>31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11184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8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二等辺三角形 6">
            <a:extLst>
              <a:ext uri="{FF2B5EF4-FFF2-40B4-BE49-F238E27FC236}">
                <a16:creationId xmlns:a16="http://schemas.microsoft.com/office/drawing/2014/main" id="{122D0D30-4D7E-456E-9D30-02BB4C98DD59}"/>
              </a:ext>
            </a:extLst>
          </p:cNvPr>
          <p:cNvSpPr/>
          <p:nvPr/>
        </p:nvSpPr>
        <p:spPr>
          <a:xfrm rot="16585797">
            <a:off x="5186259" y="3194171"/>
            <a:ext cx="927341" cy="3513977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四角形: 角を丸くする 5">
            <a:extLst>
              <a:ext uri="{FF2B5EF4-FFF2-40B4-BE49-F238E27FC236}">
                <a16:creationId xmlns:a16="http://schemas.microsoft.com/office/drawing/2014/main" id="{ADF61065-18A8-481F-BF91-50D3AD7E0534}"/>
              </a:ext>
            </a:extLst>
          </p:cNvPr>
          <p:cNvSpPr/>
          <p:nvPr/>
        </p:nvSpPr>
        <p:spPr>
          <a:xfrm>
            <a:off x="6902861" y="2599210"/>
            <a:ext cx="4882739" cy="33020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079EE01A-7DF3-481B-8D3B-6BCDB2450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ホスト↔コンテナでファイル共有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BAA0ADB-056D-44B4-B592-61ED1B8862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/>
              <a:t>通常，ホスト（自分の</a:t>
            </a:r>
            <a:r>
              <a:rPr kumimoji="1" lang="en-US" altLang="ja-JP" dirty="0"/>
              <a:t>PC</a:t>
            </a:r>
            <a:r>
              <a:rPr kumimoji="1" lang="ja-JP" altLang="en-US" dirty="0"/>
              <a:t>）↔コンテナの間でファイルの共有は不可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9A1CF647-3F5B-446A-95EC-04B0C318A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21661-B2A8-457F-930E-F617AD024F3F}" type="slidenum">
              <a:rPr lang="ja-JP" altLang="en-US" smtClean="0"/>
              <a:pPr/>
              <a:t>32</a:t>
            </a:fld>
            <a:endParaRPr lang="ja-JP" altLang="en-US" dirty="0"/>
          </a:p>
        </p:txBody>
      </p:sp>
      <p:sp>
        <p:nvSpPr>
          <p:cNvPr id="5" name="コンテンツ プレースホルダー 4">
            <a:extLst>
              <a:ext uri="{FF2B5EF4-FFF2-40B4-BE49-F238E27FC236}">
                <a16:creationId xmlns:a16="http://schemas.microsoft.com/office/drawing/2014/main" id="{B52881B5-060D-4C0F-9B47-161CA08CF61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endParaRPr kumimoji="1" lang="ja-JP" altLang="en-US"/>
          </a:p>
        </p:txBody>
      </p:sp>
      <p:sp>
        <p:nvSpPr>
          <p:cNvPr id="10" name="直方体 9">
            <a:extLst>
              <a:ext uri="{FF2B5EF4-FFF2-40B4-BE49-F238E27FC236}">
                <a16:creationId xmlns:a16="http://schemas.microsoft.com/office/drawing/2014/main" id="{D5404DBB-E609-479F-86F3-AE0B3B5CE916}"/>
              </a:ext>
            </a:extLst>
          </p:cNvPr>
          <p:cNvSpPr/>
          <p:nvPr/>
        </p:nvSpPr>
        <p:spPr>
          <a:xfrm>
            <a:off x="7746283" y="3187007"/>
            <a:ext cx="3261029" cy="1957622"/>
          </a:xfrm>
          <a:prstGeom prst="cube">
            <a:avLst/>
          </a:prstGeom>
          <a:solidFill>
            <a:schemeClr val="tx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3600" dirty="0"/>
              <a:t>コンテナ</a:t>
            </a:r>
          </a:p>
        </p:txBody>
      </p:sp>
      <p:sp>
        <p:nvSpPr>
          <p:cNvPr id="11" name="Freeform 1233">
            <a:extLst>
              <a:ext uri="{FF2B5EF4-FFF2-40B4-BE49-F238E27FC236}">
                <a16:creationId xmlns:a16="http://schemas.microsoft.com/office/drawing/2014/main" id="{4A7D4928-4F77-42C7-BB76-A2465FBC7BB9}"/>
              </a:ext>
            </a:extLst>
          </p:cNvPr>
          <p:cNvSpPr>
            <a:spLocks noEditPoints="1"/>
          </p:cNvSpPr>
          <p:nvPr/>
        </p:nvSpPr>
        <p:spPr bwMode="auto">
          <a:xfrm>
            <a:off x="810633" y="3187007"/>
            <a:ext cx="3261029" cy="2194398"/>
          </a:xfrm>
          <a:custGeom>
            <a:avLst/>
            <a:gdLst>
              <a:gd name="T0" fmla="*/ 160 w 192"/>
              <a:gd name="T1" fmla="*/ 112 h 128"/>
              <a:gd name="T2" fmla="*/ 176 w 192"/>
              <a:gd name="T3" fmla="*/ 96 h 128"/>
              <a:gd name="T4" fmla="*/ 176 w 192"/>
              <a:gd name="T5" fmla="*/ 16 h 128"/>
              <a:gd name="T6" fmla="*/ 160 w 192"/>
              <a:gd name="T7" fmla="*/ 0 h 128"/>
              <a:gd name="T8" fmla="*/ 32 w 192"/>
              <a:gd name="T9" fmla="*/ 0 h 128"/>
              <a:gd name="T10" fmla="*/ 16 w 192"/>
              <a:gd name="T11" fmla="*/ 16 h 128"/>
              <a:gd name="T12" fmla="*/ 16 w 192"/>
              <a:gd name="T13" fmla="*/ 96 h 128"/>
              <a:gd name="T14" fmla="*/ 32 w 192"/>
              <a:gd name="T15" fmla="*/ 112 h 128"/>
              <a:gd name="T16" fmla="*/ 0 w 192"/>
              <a:gd name="T17" fmla="*/ 112 h 128"/>
              <a:gd name="T18" fmla="*/ 0 w 192"/>
              <a:gd name="T19" fmla="*/ 128 h 128"/>
              <a:gd name="T20" fmla="*/ 192 w 192"/>
              <a:gd name="T21" fmla="*/ 128 h 128"/>
              <a:gd name="T22" fmla="*/ 192 w 192"/>
              <a:gd name="T23" fmla="*/ 112 h 128"/>
              <a:gd name="T24" fmla="*/ 160 w 192"/>
              <a:gd name="T25" fmla="*/ 112 h 128"/>
              <a:gd name="T26" fmla="*/ 32 w 192"/>
              <a:gd name="T27" fmla="*/ 16 h 128"/>
              <a:gd name="T28" fmla="*/ 160 w 192"/>
              <a:gd name="T29" fmla="*/ 16 h 128"/>
              <a:gd name="T30" fmla="*/ 160 w 192"/>
              <a:gd name="T31" fmla="*/ 96 h 128"/>
              <a:gd name="T32" fmla="*/ 32 w 192"/>
              <a:gd name="T33" fmla="*/ 96 h 128"/>
              <a:gd name="T34" fmla="*/ 32 w 192"/>
              <a:gd name="T35" fmla="*/ 16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92" h="128">
                <a:moveTo>
                  <a:pt x="160" y="112"/>
                </a:moveTo>
                <a:cubicBezTo>
                  <a:pt x="169" y="112"/>
                  <a:pt x="176" y="105"/>
                  <a:pt x="176" y="96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7"/>
                  <a:pt x="169" y="0"/>
                  <a:pt x="160" y="0"/>
                </a:cubicBezTo>
                <a:cubicBezTo>
                  <a:pt x="32" y="0"/>
                  <a:pt x="32" y="0"/>
                  <a:pt x="32" y="0"/>
                </a:cubicBezTo>
                <a:cubicBezTo>
                  <a:pt x="23" y="0"/>
                  <a:pt x="16" y="7"/>
                  <a:pt x="16" y="16"/>
                </a:cubicBezTo>
                <a:cubicBezTo>
                  <a:pt x="16" y="96"/>
                  <a:pt x="16" y="96"/>
                  <a:pt x="16" y="96"/>
                </a:cubicBezTo>
                <a:cubicBezTo>
                  <a:pt x="16" y="105"/>
                  <a:pt x="23" y="112"/>
                  <a:pt x="32" y="112"/>
                </a:cubicBezTo>
                <a:cubicBezTo>
                  <a:pt x="0" y="112"/>
                  <a:pt x="0" y="112"/>
                  <a:pt x="0" y="112"/>
                </a:cubicBezTo>
                <a:cubicBezTo>
                  <a:pt x="0" y="128"/>
                  <a:pt x="0" y="128"/>
                  <a:pt x="0" y="128"/>
                </a:cubicBezTo>
                <a:cubicBezTo>
                  <a:pt x="192" y="128"/>
                  <a:pt x="192" y="128"/>
                  <a:pt x="192" y="128"/>
                </a:cubicBezTo>
                <a:cubicBezTo>
                  <a:pt x="192" y="112"/>
                  <a:pt x="192" y="112"/>
                  <a:pt x="192" y="112"/>
                </a:cubicBezTo>
                <a:lnTo>
                  <a:pt x="160" y="112"/>
                </a:lnTo>
                <a:close/>
                <a:moveTo>
                  <a:pt x="32" y="16"/>
                </a:moveTo>
                <a:cubicBezTo>
                  <a:pt x="160" y="16"/>
                  <a:pt x="160" y="16"/>
                  <a:pt x="160" y="16"/>
                </a:cubicBezTo>
                <a:cubicBezTo>
                  <a:pt x="160" y="96"/>
                  <a:pt x="160" y="96"/>
                  <a:pt x="160" y="96"/>
                </a:cubicBezTo>
                <a:cubicBezTo>
                  <a:pt x="32" y="96"/>
                  <a:pt x="32" y="96"/>
                  <a:pt x="32" y="96"/>
                </a:cubicBezTo>
                <a:lnTo>
                  <a:pt x="32" y="16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12" name="矢印: 左右 11">
            <a:extLst>
              <a:ext uri="{FF2B5EF4-FFF2-40B4-BE49-F238E27FC236}">
                <a16:creationId xmlns:a16="http://schemas.microsoft.com/office/drawing/2014/main" id="{942AAF7A-F715-4929-956B-525E19C05CB5}"/>
              </a:ext>
            </a:extLst>
          </p:cNvPr>
          <p:cNvSpPr/>
          <p:nvPr/>
        </p:nvSpPr>
        <p:spPr>
          <a:xfrm>
            <a:off x="4019414" y="3702148"/>
            <a:ext cx="3595725" cy="927340"/>
          </a:xfrm>
          <a:prstGeom prst="leftRightArrow">
            <a:avLst>
              <a:gd name="adj1" fmla="val 49569"/>
              <a:gd name="adj2" fmla="val 51449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乗算記号 8">
            <a:extLst>
              <a:ext uri="{FF2B5EF4-FFF2-40B4-BE49-F238E27FC236}">
                <a16:creationId xmlns:a16="http://schemas.microsoft.com/office/drawing/2014/main" id="{5ECE324F-0D43-4F6D-8CF4-314AA4A6B207}"/>
              </a:ext>
            </a:extLst>
          </p:cNvPr>
          <p:cNvSpPr/>
          <p:nvPr/>
        </p:nvSpPr>
        <p:spPr>
          <a:xfrm>
            <a:off x="4226942" y="2753424"/>
            <a:ext cx="3053501" cy="2824787"/>
          </a:xfrm>
          <a:prstGeom prst="mathMultiply">
            <a:avLst>
              <a:gd name="adj1" fmla="val 712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071073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二等辺三角形 18">
            <a:extLst>
              <a:ext uri="{FF2B5EF4-FFF2-40B4-BE49-F238E27FC236}">
                <a16:creationId xmlns:a16="http://schemas.microsoft.com/office/drawing/2014/main" id="{FD96B9C6-AB3F-45BF-89A1-2D9565A10A9B}"/>
              </a:ext>
            </a:extLst>
          </p:cNvPr>
          <p:cNvSpPr/>
          <p:nvPr/>
        </p:nvSpPr>
        <p:spPr>
          <a:xfrm rot="15711227">
            <a:off x="4865114" y="2444368"/>
            <a:ext cx="722200" cy="3048971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四角形: 角を丸くする 17">
            <a:extLst>
              <a:ext uri="{FF2B5EF4-FFF2-40B4-BE49-F238E27FC236}">
                <a16:creationId xmlns:a16="http://schemas.microsoft.com/office/drawing/2014/main" id="{6554207B-0D0F-4F68-975D-375600B4C316}"/>
              </a:ext>
            </a:extLst>
          </p:cNvPr>
          <p:cNvSpPr/>
          <p:nvPr/>
        </p:nvSpPr>
        <p:spPr>
          <a:xfrm>
            <a:off x="5903246" y="3102629"/>
            <a:ext cx="5445474" cy="2661366"/>
          </a:xfrm>
          <a:prstGeom prst="roundRect">
            <a:avLst>
              <a:gd name="adj" fmla="val 9032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DD847CA1-C5D1-4F4B-81D2-31BA16BE7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ホスト↔コンテナでファイル共有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87738B3-3AF8-4A8B-A531-3816A6F4CA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-v</a:t>
            </a:r>
            <a:r>
              <a:rPr kumimoji="1" lang="ja-JP" altLang="en-US" dirty="0"/>
              <a:t>オプションでディレクトリのマウントが可能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8A0AD890-C850-4421-8D7C-30091B9623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21661-B2A8-457F-930E-F617AD024F3F}" type="slidenum">
              <a:rPr lang="ja-JP" altLang="en-US" smtClean="0"/>
              <a:pPr/>
              <a:t>33</a:t>
            </a:fld>
            <a:endParaRPr lang="ja-JP" altLang="en-US" dirty="0"/>
          </a:p>
        </p:txBody>
      </p:sp>
      <p:sp>
        <p:nvSpPr>
          <p:cNvPr id="6" name="直方体 5">
            <a:extLst>
              <a:ext uri="{FF2B5EF4-FFF2-40B4-BE49-F238E27FC236}">
                <a16:creationId xmlns:a16="http://schemas.microsoft.com/office/drawing/2014/main" id="{4EB876E9-281A-4B98-96A4-6A242CA7836F}"/>
              </a:ext>
            </a:extLst>
          </p:cNvPr>
          <p:cNvSpPr/>
          <p:nvPr/>
        </p:nvSpPr>
        <p:spPr>
          <a:xfrm>
            <a:off x="6943643" y="3359532"/>
            <a:ext cx="3261029" cy="1957622"/>
          </a:xfrm>
          <a:prstGeom prst="cube">
            <a:avLst/>
          </a:prstGeom>
          <a:solidFill>
            <a:schemeClr val="tx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3600" dirty="0"/>
              <a:t>コンテナ</a:t>
            </a:r>
          </a:p>
        </p:txBody>
      </p:sp>
      <p:sp>
        <p:nvSpPr>
          <p:cNvPr id="7" name="Freeform 1233">
            <a:extLst>
              <a:ext uri="{FF2B5EF4-FFF2-40B4-BE49-F238E27FC236}">
                <a16:creationId xmlns:a16="http://schemas.microsoft.com/office/drawing/2014/main" id="{93488DD7-D699-44BB-80A0-569CF5DBA5D2}"/>
              </a:ext>
            </a:extLst>
          </p:cNvPr>
          <p:cNvSpPr>
            <a:spLocks noEditPoints="1"/>
          </p:cNvSpPr>
          <p:nvPr/>
        </p:nvSpPr>
        <p:spPr bwMode="auto">
          <a:xfrm>
            <a:off x="810633" y="3359532"/>
            <a:ext cx="3261029" cy="2194398"/>
          </a:xfrm>
          <a:custGeom>
            <a:avLst/>
            <a:gdLst>
              <a:gd name="T0" fmla="*/ 160 w 192"/>
              <a:gd name="T1" fmla="*/ 112 h 128"/>
              <a:gd name="T2" fmla="*/ 176 w 192"/>
              <a:gd name="T3" fmla="*/ 96 h 128"/>
              <a:gd name="T4" fmla="*/ 176 w 192"/>
              <a:gd name="T5" fmla="*/ 16 h 128"/>
              <a:gd name="T6" fmla="*/ 160 w 192"/>
              <a:gd name="T7" fmla="*/ 0 h 128"/>
              <a:gd name="T8" fmla="*/ 32 w 192"/>
              <a:gd name="T9" fmla="*/ 0 h 128"/>
              <a:gd name="T10" fmla="*/ 16 w 192"/>
              <a:gd name="T11" fmla="*/ 16 h 128"/>
              <a:gd name="T12" fmla="*/ 16 w 192"/>
              <a:gd name="T13" fmla="*/ 96 h 128"/>
              <a:gd name="T14" fmla="*/ 32 w 192"/>
              <a:gd name="T15" fmla="*/ 112 h 128"/>
              <a:gd name="T16" fmla="*/ 0 w 192"/>
              <a:gd name="T17" fmla="*/ 112 h 128"/>
              <a:gd name="T18" fmla="*/ 0 w 192"/>
              <a:gd name="T19" fmla="*/ 128 h 128"/>
              <a:gd name="T20" fmla="*/ 192 w 192"/>
              <a:gd name="T21" fmla="*/ 128 h 128"/>
              <a:gd name="T22" fmla="*/ 192 w 192"/>
              <a:gd name="T23" fmla="*/ 112 h 128"/>
              <a:gd name="T24" fmla="*/ 160 w 192"/>
              <a:gd name="T25" fmla="*/ 112 h 128"/>
              <a:gd name="T26" fmla="*/ 32 w 192"/>
              <a:gd name="T27" fmla="*/ 16 h 128"/>
              <a:gd name="T28" fmla="*/ 160 w 192"/>
              <a:gd name="T29" fmla="*/ 16 h 128"/>
              <a:gd name="T30" fmla="*/ 160 w 192"/>
              <a:gd name="T31" fmla="*/ 96 h 128"/>
              <a:gd name="T32" fmla="*/ 32 w 192"/>
              <a:gd name="T33" fmla="*/ 96 h 128"/>
              <a:gd name="T34" fmla="*/ 32 w 192"/>
              <a:gd name="T35" fmla="*/ 16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92" h="128">
                <a:moveTo>
                  <a:pt x="160" y="112"/>
                </a:moveTo>
                <a:cubicBezTo>
                  <a:pt x="169" y="112"/>
                  <a:pt x="176" y="105"/>
                  <a:pt x="176" y="96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7"/>
                  <a:pt x="169" y="0"/>
                  <a:pt x="160" y="0"/>
                </a:cubicBezTo>
                <a:cubicBezTo>
                  <a:pt x="32" y="0"/>
                  <a:pt x="32" y="0"/>
                  <a:pt x="32" y="0"/>
                </a:cubicBezTo>
                <a:cubicBezTo>
                  <a:pt x="23" y="0"/>
                  <a:pt x="16" y="7"/>
                  <a:pt x="16" y="16"/>
                </a:cubicBezTo>
                <a:cubicBezTo>
                  <a:pt x="16" y="96"/>
                  <a:pt x="16" y="96"/>
                  <a:pt x="16" y="96"/>
                </a:cubicBezTo>
                <a:cubicBezTo>
                  <a:pt x="16" y="105"/>
                  <a:pt x="23" y="112"/>
                  <a:pt x="32" y="112"/>
                </a:cubicBezTo>
                <a:cubicBezTo>
                  <a:pt x="0" y="112"/>
                  <a:pt x="0" y="112"/>
                  <a:pt x="0" y="112"/>
                </a:cubicBezTo>
                <a:cubicBezTo>
                  <a:pt x="0" y="128"/>
                  <a:pt x="0" y="128"/>
                  <a:pt x="0" y="128"/>
                </a:cubicBezTo>
                <a:cubicBezTo>
                  <a:pt x="192" y="128"/>
                  <a:pt x="192" y="128"/>
                  <a:pt x="192" y="128"/>
                </a:cubicBezTo>
                <a:cubicBezTo>
                  <a:pt x="192" y="112"/>
                  <a:pt x="192" y="112"/>
                  <a:pt x="192" y="112"/>
                </a:cubicBezTo>
                <a:lnTo>
                  <a:pt x="160" y="112"/>
                </a:lnTo>
                <a:close/>
                <a:moveTo>
                  <a:pt x="32" y="16"/>
                </a:moveTo>
                <a:cubicBezTo>
                  <a:pt x="160" y="16"/>
                  <a:pt x="160" y="16"/>
                  <a:pt x="160" y="16"/>
                </a:cubicBezTo>
                <a:cubicBezTo>
                  <a:pt x="160" y="96"/>
                  <a:pt x="160" y="96"/>
                  <a:pt x="160" y="96"/>
                </a:cubicBezTo>
                <a:cubicBezTo>
                  <a:pt x="32" y="96"/>
                  <a:pt x="32" y="96"/>
                  <a:pt x="32" y="96"/>
                </a:cubicBezTo>
                <a:lnTo>
                  <a:pt x="32" y="16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8" name="矢印: 左右 7">
            <a:extLst>
              <a:ext uri="{FF2B5EF4-FFF2-40B4-BE49-F238E27FC236}">
                <a16:creationId xmlns:a16="http://schemas.microsoft.com/office/drawing/2014/main" id="{201CEF4F-1D82-45CD-B34C-C52C6CBB01AF}"/>
              </a:ext>
            </a:extLst>
          </p:cNvPr>
          <p:cNvSpPr/>
          <p:nvPr/>
        </p:nvSpPr>
        <p:spPr>
          <a:xfrm>
            <a:off x="4167459" y="4400172"/>
            <a:ext cx="2619027" cy="927340"/>
          </a:xfrm>
          <a:prstGeom prst="leftRightArrow">
            <a:avLst>
              <a:gd name="adj1" fmla="val 49569"/>
              <a:gd name="adj2" fmla="val 51449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E6EDB12B-A852-44F3-B616-6D7EB94DCB94}"/>
              </a:ext>
            </a:extLst>
          </p:cNvPr>
          <p:cNvSpPr txBox="1"/>
          <p:nvPr/>
        </p:nvSpPr>
        <p:spPr>
          <a:xfrm>
            <a:off x="571765" y="2095303"/>
            <a:ext cx="11029616" cy="46166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sz="2400" dirty="0"/>
              <a:t>$docker run -it -v </a:t>
            </a:r>
            <a:r>
              <a:rPr lang="en-US" altLang="ja-JP" sz="2400" dirty="0"/>
              <a:t>/home/gizmo/docker/code:/code cuda9.0cudnn7chainer5.3.0</a:t>
            </a:r>
            <a:r>
              <a:rPr kumimoji="1" lang="en-US" altLang="ja-JP" sz="2400" dirty="0"/>
              <a:t> </a:t>
            </a:r>
            <a:endParaRPr kumimoji="1" lang="ja-JP" altLang="en-US" sz="2400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A823BE87-E8EA-4F29-AF12-441BF9B4EF9E}"/>
              </a:ext>
            </a:extLst>
          </p:cNvPr>
          <p:cNvSpPr txBox="1"/>
          <p:nvPr/>
        </p:nvSpPr>
        <p:spPr>
          <a:xfrm>
            <a:off x="2331988" y="4520192"/>
            <a:ext cx="1739661" cy="70788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sz="2000" dirty="0"/>
              <a:t>/home/gizmo/docker/code</a:t>
            </a:r>
            <a:endParaRPr kumimoji="1" lang="ja-JP" altLang="en-US" sz="2000" dirty="0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020E64EA-F108-48B3-A375-866804D35FDA}"/>
              </a:ext>
            </a:extLst>
          </p:cNvPr>
          <p:cNvSpPr txBox="1"/>
          <p:nvPr/>
        </p:nvSpPr>
        <p:spPr>
          <a:xfrm>
            <a:off x="6943636" y="4805221"/>
            <a:ext cx="949150" cy="400110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sz="2000" dirty="0"/>
              <a:t>/code</a:t>
            </a:r>
            <a:endParaRPr kumimoji="1" lang="ja-JP" altLang="en-US" sz="2000" dirty="0"/>
          </a:p>
        </p:txBody>
      </p:sp>
      <p:sp>
        <p:nvSpPr>
          <p:cNvPr id="13" name="フレーム 12">
            <a:extLst>
              <a:ext uri="{FF2B5EF4-FFF2-40B4-BE49-F238E27FC236}">
                <a16:creationId xmlns:a16="http://schemas.microsoft.com/office/drawing/2014/main" id="{CB1B871B-34E6-4CB7-A8D3-DD191F098CD2}"/>
              </a:ext>
            </a:extLst>
          </p:cNvPr>
          <p:cNvSpPr/>
          <p:nvPr/>
        </p:nvSpPr>
        <p:spPr>
          <a:xfrm>
            <a:off x="2700068" y="2038823"/>
            <a:ext cx="4937069" cy="574092"/>
          </a:xfrm>
          <a:prstGeom prst="frame">
            <a:avLst>
              <a:gd name="adj1" fmla="val 6616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0B795C87-77FC-4A9A-B429-82433C5539A7}"/>
              </a:ext>
            </a:extLst>
          </p:cNvPr>
          <p:cNvSpPr txBox="1"/>
          <p:nvPr/>
        </p:nvSpPr>
        <p:spPr>
          <a:xfrm>
            <a:off x="1289396" y="2675972"/>
            <a:ext cx="92391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b="1" dirty="0">
                <a:solidFill>
                  <a:schemeClr val="accent1"/>
                </a:solidFill>
              </a:rPr>
              <a:t>-v &lt;</a:t>
            </a:r>
            <a:r>
              <a:rPr kumimoji="1" lang="ja-JP" altLang="en-US" sz="2000" b="1" dirty="0">
                <a:solidFill>
                  <a:schemeClr val="accent1"/>
                </a:solidFill>
              </a:rPr>
              <a:t>ホスト側のマウントしたいディレクトリまでのパス</a:t>
            </a:r>
            <a:r>
              <a:rPr kumimoji="1" lang="en-US" altLang="ja-JP" sz="2000" b="1" dirty="0">
                <a:solidFill>
                  <a:schemeClr val="accent1"/>
                </a:solidFill>
              </a:rPr>
              <a:t>&gt;:&lt;</a:t>
            </a:r>
            <a:r>
              <a:rPr kumimoji="1" lang="ja-JP" altLang="en-US" sz="2000" b="1" dirty="0">
                <a:solidFill>
                  <a:schemeClr val="accent1"/>
                </a:solidFill>
              </a:rPr>
              <a:t>コンテナ側のパス</a:t>
            </a:r>
            <a:r>
              <a:rPr kumimoji="1" lang="en-US" altLang="ja-JP" sz="2000" b="1" dirty="0">
                <a:solidFill>
                  <a:schemeClr val="accent1"/>
                </a:solidFill>
              </a:rPr>
              <a:t>&gt;</a:t>
            </a:r>
            <a:endParaRPr kumimoji="1" lang="ja-JP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03E87065-61CA-4402-B892-4B27F48102EA}"/>
              </a:ext>
            </a:extLst>
          </p:cNvPr>
          <p:cNvSpPr txBox="1"/>
          <p:nvPr/>
        </p:nvSpPr>
        <p:spPr>
          <a:xfrm>
            <a:off x="5807436" y="5376522"/>
            <a:ext cx="55412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600" dirty="0"/>
              <a:t>※</a:t>
            </a:r>
            <a:r>
              <a:rPr lang="ja-JP" altLang="en-US" sz="1600" dirty="0"/>
              <a:t>コンテナ側のディレクトリは無かった場合，自動で生成</a:t>
            </a:r>
            <a:endParaRPr kumimoji="1" lang="ja-JP" altLang="en-US" sz="1600" dirty="0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2262BB9A-D410-41D1-AE15-E8D491ECFCDD}"/>
              </a:ext>
            </a:extLst>
          </p:cNvPr>
          <p:cNvSpPr txBox="1"/>
          <p:nvPr/>
        </p:nvSpPr>
        <p:spPr>
          <a:xfrm>
            <a:off x="253073" y="5867962"/>
            <a:ext cx="116858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/>
              <a:t>ホストの</a:t>
            </a:r>
            <a:r>
              <a:rPr lang="ja-JP" altLang="en-US" sz="2400" dirty="0"/>
              <a:t>「</a:t>
            </a:r>
            <a:r>
              <a:rPr kumimoji="1" lang="en-US" altLang="ja-JP" sz="2400" dirty="0"/>
              <a:t>/home/gizmo/docker/code</a:t>
            </a:r>
            <a:r>
              <a:rPr kumimoji="1" lang="ja-JP" altLang="en-US" sz="2400" dirty="0"/>
              <a:t>」内</a:t>
            </a:r>
            <a:r>
              <a:rPr lang="ja-JP" altLang="en-US" sz="2400" dirty="0"/>
              <a:t>のファイルがコンテナの「</a:t>
            </a:r>
            <a:r>
              <a:rPr lang="en-US" altLang="ja-JP" sz="2400" dirty="0"/>
              <a:t>/code</a:t>
            </a:r>
            <a:r>
              <a:rPr lang="ja-JP" altLang="en-US" sz="2400" dirty="0"/>
              <a:t>」に反映</a:t>
            </a:r>
            <a:endParaRPr kumimoji="1" lang="ja-JP" altLang="en-US" sz="2400" dirty="0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C197DED7-D7AD-46E5-9212-701254BFF483}"/>
              </a:ext>
            </a:extLst>
          </p:cNvPr>
          <p:cNvSpPr txBox="1"/>
          <p:nvPr/>
        </p:nvSpPr>
        <p:spPr>
          <a:xfrm>
            <a:off x="524965" y="6335571"/>
            <a:ext cx="111420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b="1" dirty="0">
                <a:solidFill>
                  <a:schemeClr val="accent1"/>
                </a:solidFill>
              </a:rPr>
              <a:t>※</a:t>
            </a:r>
            <a:r>
              <a:rPr kumimoji="1" lang="ja-JP" altLang="en-US" sz="2000" b="1" dirty="0">
                <a:solidFill>
                  <a:schemeClr val="accent1"/>
                </a:solidFill>
              </a:rPr>
              <a:t>参照しているだけなのでホスト側でファイルの追加・編集するとコンテナ側にも反映（逆も）</a:t>
            </a:r>
          </a:p>
        </p:txBody>
      </p:sp>
    </p:spTree>
    <p:extLst>
      <p:ext uri="{BB962C8B-B14F-4D97-AF65-F5344CB8AC3E}">
        <p14:creationId xmlns:p14="http://schemas.microsoft.com/office/powerpoint/2010/main" val="37652283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98CE385-D4E6-43C5-8016-B1E8FC66B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ホスト↔コンテナでファイル共有</a:t>
            </a:r>
            <a:endParaRPr kumimoji="1" lang="ja-JP" altLang="en-US" dirty="0"/>
          </a:p>
        </p:txBody>
      </p:sp>
      <p:pic>
        <p:nvPicPr>
          <p:cNvPr id="6" name="docker_run_mount">
            <a:hlinkClick r:id="" action="ppaction://media"/>
            <a:extLst>
              <a:ext uri="{FF2B5EF4-FFF2-40B4-BE49-F238E27FC236}">
                <a16:creationId xmlns:a16="http://schemas.microsoft.com/office/drawing/2014/main" id="{F1CA8464-BD5E-4377-BFF8-82A1BDF17F9E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18471" b="16694"/>
          <a:stretch/>
        </p:blipFill>
        <p:spPr>
          <a:xfrm>
            <a:off x="1252485" y="1284634"/>
            <a:ext cx="9687030" cy="5446104"/>
          </a:xfrm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42A5EFF2-C44A-47DC-AE87-C3F52C914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21661-B2A8-457F-930E-F617AD024F3F}" type="slidenum">
              <a:rPr lang="ja-JP" altLang="en-US" smtClean="0"/>
              <a:pPr/>
              <a:t>34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464416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643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タイトル 5">
            <a:extLst>
              <a:ext uri="{FF2B5EF4-FFF2-40B4-BE49-F238E27FC236}">
                <a16:creationId xmlns:a16="http://schemas.microsoft.com/office/drawing/2014/main" id="{3971E847-4B16-4464-83ED-E9710D4AD2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06937"/>
            <a:ext cx="10515600" cy="2244127"/>
          </a:xfrm>
        </p:spPr>
        <p:txBody>
          <a:bodyPr>
            <a:normAutofit fontScale="90000"/>
          </a:bodyPr>
          <a:lstStyle/>
          <a:p>
            <a:r>
              <a:rPr kumimoji="1" lang="en-US" altLang="ja-JP" dirty="0"/>
              <a:t>2.</a:t>
            </a:r>
            <a:r>
              <a:rPr kumimoji="1" lang="ja-JP" altLang="en-US" dirty="0"/>
              <a:t>機械学習を行うための</a:t>
            </a:r>
            <a:br>
              <a:rPr kumimoji="1" lang="en-US" altLang="ja-JP" dirty="0"/>
            </a:br>
            <a:r>
              <a:rPr kumimoji="1" lang="en-US" altLang="ja-JP" dirty="0"/>
              <a:t>docker</a:t>
            </a:r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59063B3-3A0E-42C2-BF34-EF3EDC9B0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21661-B2A8-457F-930E-F617AD024F3F}" type="slidenum">
              <a:rPr lang="ja-JP" altLang="en-US" smtClean="0"/>
              <a:pPr/>
              <a:t>35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373716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8EADA81-BC8B-4B37-9399-987E4132B7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機械学習でコンテナを使う利点①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60C4E92-D0F2-4480-A823-5310DA021F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各コンテナで異なる環境を構築可能</a:t>
            </a:r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571D19B2-C9FE-4C4A-8779-9CD62846B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21661-B2A8-457F-930E-F617AD024F3F}" type="slidenum">
              <a:rPr lang="ja-JP" altLang="en-US" smtClean="0"/>
              <a:pPr/>
              <a:t>36</a:t>
            </a:fld>
            <a:endParaRPr lang="ja-JP" altLang="en-US" dirty="0"/>
          </a:p>
        </p:txBody>
      </p:sp>
      <p:grpSp>
        <p:nvGrpSpPr>
          <p:cNvPr id="28" name="グループ化 27">
            <a:extLst>
              <a:ext uri="{FF2B5EF4-FFF2-40B4-BE49-F238E27FC236}">
                <a16:creationId xmlns:a16="http://schemas.microsoft.com/office/drawing/2014/main" id="{B7D8D744-7DBB-4A8B-9233-45E540645304}"/>
              </a:ext>
            </a:extLst>
          </p:cNvPr>
          <p:cNvGrpSpPr/>
          <p:nvPr/>
        </p:nvGrpSpPr>
        <p:grpSpPr>
          <a:xfrm>
            <a:off x="2637591" y="2187365"/>
            <a:ext cx="6916818" cy="4188434"/>
            <a:chOff x="2329650" y="2187365"/>
            <a:chExt cx="6916818" cy="4188434"/>
          </a:xfrm>
        </p:grpSpPr>
        <p:sp>
          <p:nvSpPr>
            <p:cNvPr id="16" name="直方体 15">
              <a:extLst>
                <a:ext uri="{FF2B5EF4-FFF2-40B4-BE49-F238E27FC236}">
                  <a16:creationId xmlns:a16="http://schemas.microsoft.com/office/drawing/2014/main" id="{E4C2D991-6566-4852-838B-FD4C82F89BE8}"/>
                </a:ext>
              </a:extLst>
            </p:cNvPr>
            <p:cNvSpPr/>
            <p:nvPr/>
          </p:nvSpPr>
          <p:spPr>
            <a:xfrm>
              <a:off x="5814520" y="2884129"/>
              <a:ext cx="2143561" cy="1710078"/>
            </a:xfrm>
            <a:prstGeom prst="cube">
              <a:avLst>
                <a:gd name="adj" fmla="val 11218"/>
              </a:avLst>
            </a:prstGeom>
            <a:solidFill>
              <a:schemeClr val="tx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 dirty="0"/>
            </a:p>
          </p:txBody>
        </p:sp>
        <p:sp>
          <p:nvSpPr>
            <p:cNvPr id="26" name="正方形/長方形 25">
              <a:extLst>
                <a:ext uri="{FF2B5EF4-FFF2-40B4-BE49-F238E27FC236}">
                  <a16:creationId xmlns:a16="http://schemas.microsoft.com/office/drawing/2014/main" id="{7218CA89-CA86-4483-8982-A12AC8A56911}"/>
                </a:ext>
              </a:extLst>
            </p:cNvPr>
            <p:cNvSpPr/>
            <p:nvPr/>
          </p:nvSpPr>
          <p:spPr>
            <a:xfrm>
              <a:off x="5865825" y="3133043"/>
              <a:ext cx="1859369" cy="13783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" name="Freeform 1233">
              <a:extLst>
                <a:ext uri="{FF2B5EF4-FFF2-40B4-BE49-F238E27FC236}">
                  <a16:creationId xmlns:a16="http://schemas.microsoft.com/office/drawing/2014/main" id="{1B21729F-CEB3-490A-BBE8-B9D668FB7A2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29650" y="2187365"/>
              <a:ext cx="6916818" cy="4188434"/>
            </a:xfrm>
            <a:custGeom>
              <a:avLst/>
              <a:gdLst>
                <a:gd name="T0" fmla="*/ 160 w 192"/>
                <a:gd name="T1" fmla="*/ 112 h 128"/>
                <a:gd name="T2" fmla="*/ 176 w 192"/>
                <a:gd name="T3" fmla="*/ 96 h 128"/>
                <a:gd name="T4" fmla="*/ 176 w 192"/>
                <a:gd name="T5" fmla="*/ 16 h 128"/>
                <a:gd name="T6" fmla="*/ 160 w 192"/>
                <a:gd name="T7" fmla="*/ 0 h 128"/>
                <a:gd name="T8" fmla="*/ 32 w 192"/>
                <a:gd name="T9" fmla="*/ 0 h 128"/>
                <a:gd name="T10" fmla="*/ 16 w 192"/>
                <a:gd name="T11" fmla="*/ 16 h 128"/>
                <a:gd name="T12" fmla="*/ 16 w 192"/>
                <a:gd name="T13" fmla="*/ 96 h 128"/>
                <a:gd name="T14" fmla="*/ 32 w 192"/>
                <a:gd name="T15" fmla="*/ 112 h 128"/>
                <a:gd name="T16" fmla="*/ 0 w 192"/>
                <a:gd name="T17" fmla="*/ 112 h 128"/>
                <a:gd name="T18" fmla="*/ 0 w 192"/>
                <a:gd name="T19" fmla="*/ 128 h 128"/>
                <a:gd name="T20" fmla="*/ 192 w 192"/>
                <a:gd name="T21" fmla="*/ 128 h 128"/>
                <a:gd name="T22" fmla="*/ 192 w 192"/>
                <a:gd name="T23" fmla="*/ 112 h 128"/>
                <a:gd name="T24" fmla="*/ 160 w 192"/>
                <a:gd name="T25" fmla="*/ 112 h 128"/>
                <a:gd name="T26" fmla="*/ 32 w 192"/>
                <a:gd name="T27" fmla="*/ 16 h 128"/>
                <a:gd name="T28" fmla="*/ 160 w 192"/>
                <a:gd name="T29" fmla="*/ 16 h 128"/>
                <a:gd name="T30" fmla="*/ 160 w 192"/>
                <a:gd name="T31" fmla="*/ 96 h 128"/>
                <a:gd name="T32" fmla="*/ 32 w 192"/>
                <a:gd name="T33" fmla="*/ 96 h 128"/>
                <a:gd name="T34" fmla="*/ 32 w 192"/>
                <a:gd name="T35" fmla="*/ 16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2" h="128">
                  <a:moveTo>
                    <a:pt x="160" y="112"/>
                  </a:moveTo>
                  <a:cubicBezTo>
                    <a:pt x="169" y="112"/>
                    <a:pt x="176" y="105"/>
                    <a:pt x="176" y="96"/>
                  </a:cubicBezTo>
                  <a:cubicBezTo>
                    <a:pt x="176" y="16"/>
                    <a:pt x="176" y="16"/>
                    <a:pt x="176" y="16"/>
                  </a:cubicBezTo>
                  <a:cubicBezTo>
                    <a:pt x="176" y="7"/>
                    <a:pt x="169" y="0"/>
                    <a:pt x="160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23" y="0"/>
                    <a:pt x="16" y="7"/>
                    <a:pt x="16" y="16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05"/>
                    <a:pt x="23" y="112"/>
                    <a:pt x="32" y="112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0" y="128"/>
                    <a:pt x="0" y="128"/>
                    <a:pt x="0" y="128"/>
                  </a:cubicBezTo>
                  <a:cubicBezTo>
                    <a:pt x="192" y="128"/>
                    <a:pt x="192" y="128"/>
                    <a:pt x="192" y="128"/>
                  </a:cubicBezTo>
                  <a:cubicBezTo>
                    <a:pt x="192" y="112"/>
                    <a:pt x="192" y="112"/>
                    <a:pt x="192" y="112"/>
                  </a:cubicBezTo>
                  <a:lnTo>
                    <a:pt x="160" y="112"/>
                  </a:lnTo>
                  <a:close/>
                  <a:moveTo>
                    <a:pt x="32" y="16"/>
                  </a:moveTo>
                  <a:cubicBezTo>
                    <a:pt x="160" y="16"/>
                    <a:pt x="160" y="16"/>
                    <a:pt x="160" y="16"/>
                  </a:cubicBezTo>
                  <a:cubicBezTo>
                    <a:pt x="160" y="96"/>
                    <a:pt x="160" y="96"/>
                    <a:pt x="160" y="96"/>
                  </a:cubicBezTo>
                  <a:cubicBezTo>
                    <a:pt x="32" y="96"/>
                    <a:pt x="32" y="96"/>
                    <a:pt x="32" y="96"/>
                  </a:cubicBezTo>
                  <a:lnTo>
                    <a:pt x="32" y="1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7" name="テキスト ボックス 6">
              <a:extLst>
                <a:ext uri="{FF2B5EF4-FFF2-40B4-BE49-F238E27FC236}">
                  <a16:creationId xmlns:a16="http://schemas.microsoft.com/office/drawing/2014/main" id="{A775B297-4436-4BD7-BAEF-B01B17A67FA0}"/>
                </a:ext>
              </a:extLst>
            </p:cNvPr>
            <p:cNvSpPr txBox="1"/>
            <p:nvPr/>
          </p:nvSpPr>
          <p:spPr>
            <a:xfrm>
              <a:off x="4562575" y="4666395"/>
              <a:ext cx="219644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2800" dirty="0"/>
                <a:t>OS(ubuntu)</a:t>
              </a:r>
              <a:endParaRPr kumimoji="1" lang="ja-JP" altLang="en-US" sz="2800" dirty="0"/>
            </a:p>
          </p:txBody>
        </p:sp>
        <p:sp>
          <p:nvSpPr>
            <p:cNvPr id="18" name="テキスト ボックス 17">
              <a:extLst>
                <a:ext uri="{FF2B5EF4-FFF2-40B4-BE49-F238E27FC236}">
                  <a16:creationId xmlns:a16="http://schemas.microsoft.com/office/drawing/2014/main" id="{7D063F94-F8D6-4DDD-9DB4-0D9E012C4E69}"/>
                </a:ext>
              </a:extLst>
            </p:cNvPr>
            <p:cNvSpPr txBox="1"/>
            <p:nvPr/>
          </p:nvSpPr>
          <p:spPr>
            <a:xfrm>
              <a:off x="6101036" y="4201670"/>
              <a:ext cx="1530287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kumimoji="1" lang="en-US" altLang="ja-JP" dirty="0"/>
                <a:t>OS(ubuntu)</a:t>
              </a:r>
              <a:endParaRPr kumimoji="1" lang="ja-JP" altLang="en-US" dirty="0"/>
            </a:p>
          </p:txBody>
        </p:sp>
        <p:sp>
          <p:nvSpPr>
            <p:cNvPr id="21" name="直方体 20">
              <a:extLst>
                <a:ext uri="{FF2B5EF4-FFF2-40B4-BE49-F238E27FC236}">
                  <a16:creationId xmlns:a16="http://schemas.microsoft.com/office/drawing/2014/main" id="{B51957E1-1DF5-4475-B34B-78BB751F4E2B}"/>
                </a:ext>
              </a:extLst>
            </p:cNvPr>
            <p:cNvSpPr/>
            <p:nvPr/>
          </p:nvSpPr>
          <p:spPr>
            <a:xfrm>
              <a:off x="3565433" y="2884129"/>
              <a:ext cx="2143561" cy="1710078"/>
            </a:xfrm>
            <a:prstGeom prst="cube">
              <a:avLst>
                <a:gd name="adj" fmla="val 11218"/>
              </a:avLst>
            </a:prstGeom>
            <a:solidFill>
              <a:schemeClr val="tx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 dirty="0"/>
            </a:p>
          </p:txBody>
        </p:sp>
        <p:sp>
          <p:nvSpPr>
            <p:cNvPr id="22" name="正方形/長方形 21">
              <a:extLst>
                <a:ext uri="{FF2B5EF4-FFF2-40B4-BE49-F238E27FC236}">
                  <a16:creationId xmlns:a16="http://schemas.microsoft.com/office/drawing/2014/main" id="{89D180E9-A751-47E1-849C-ABD9B2C9E75C}"/>
                </a:ext>
              </a:extLst>
            </p:cNvPr>
            <p:cNvSpPr/>
            <p:nvPr/>
          </p:nvSpPr>
          <p:spPr>
            <a:xfrm>
              <a:off x="3616739" y="3137094"/>
              <a:ext cx="1859369" cy="13783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" name="テキスト ボックス 22">
              <a:extLst>
                <a:ext uri="{FF2B5EF4-FFF2-40B4-BE49-F238E27FC236}">
                  <a16:creationId xmlns:a16="http://schemas.microsoft.com/office/drawing/2014/main" id="{52CE4CDD-8540-49C8-8FC0-0D65809EDDBD}"/>
                </a:ext>
              </a:extLst>
            </p:cNvPr>
            <p:cNvSpPr txBox="1"/>
            <p:nvPr/>
          </p:nvSpPr>
          <p:spPr>
            <a:xfrm>
              <a:off x="3851949" y="4201670"/>
              <a:ext cx="1530287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kumimoji="1" lang="en-US" altLang="ja-JP" dirty="0"/>
                <a:t>OS(ubuntu)</a:t>
              </a:r>
              <a:endParaRPr kumimoji="1" lang="ja-JP" altLang="en-US" dirty="0"/>
            </a:p>
          </p:txBody>
        </p:sp>
        <p:sp>
          <p:nvSpPr>
            <p:cNvPr id="25" name="正方形/長方形 24">
              <a:extLst>
                <a:ext uri="{FF2B5EF4-FFF2-40B4-BE49-F238E27FC236}">
                  <a16:creationId xmlns:a16="http://schemas.microsoft.com/office/drawing/2014/main" id="{004EF7F2-E415-4B8E-BAB6-6DD0F5872ADF}"/>
                </a:ext>
              </a:extLst>
            </p:cNvPr>
            <p:cNvSpPr/>
            <p:nvPr/>
          </p:nvSpPr>
          <p:spPr>
            <a:xfrm>
              <a:off x="3894420" y="3558863"/>
              <a:ext cx="1206631" cy="36933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ja-JP" altLang="en-US" dirty="0"/>
                <a:t>環境</a:t>
              </a:r>
              <a:r>
                <a:rPr lang="en-US" altLang="ja-JP" dirty="0"/>
                <a:t>1</a:t>
              </a:r>
            </a:p>
          </p:txBody>
        </p:sp>
        <p:sp>
          <p:nvSpPr>
            <p:cNvPr id="27" name="正方形/長方形 26">
              <a:extLst>
                <a:ext uri="{FF2B5EF4-FFF2-40B4-BE49-F238E27FC236}">
                  <a16:creationId xmlns:a16="http://schemas.microsoft.com/office/drawing/2014/main" id="{88B96858-DB2D-4740-BCA7-FBA36F40E4F9}"/>
                </a:ext>
              </a:extLst>
            </p:cNvPr>
            <p:cNvSpPr/>
            <p:nvPr/>
          </p:nvSpPr>
          <p:spPr>
            <a:xfrm>
              <a:off x="6155705" y="3554502"/>
              <a:ext cx="1206631" cy="36933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ja-JP" altLang="en-US" dirty="0"/>
                <a:t>環境</a:t>
              </a:r>
              <a:r>
                <a:rPr lang="en-US" altLang="ja-JP" dirty="0"/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119023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8EADA81-BC8B-4B37-9399-987E4132B7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機械学習でコンテナを使う利点①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60C4E92-D0F2-4480-A823-5310DA021F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例）コンテナ</a:t>
            </a:r>
            <a:r>
              <a:rPr kumimoji="1" lang="en-US" altLang="ja-JP" dirty="0"/>
              <a:t>1</a:t>
            </a:r>
            <a:r>
              <a:rPr kumimoji="1" lang="ja-JP" altLang="en-US" dirty="0"/>
              <a:t>に</a:t>
            </a:r>
            <a:r>
              <a:rPr kumimoji="1" lang="en-US" altLang="ja-JP" dirty="0"/>
              <a:t>cuda7.0</a:t>
            </a:r>
            <a:r>
              <a:rPr kumimoji="1" lang="ja-JP" altLang="en-US" dirty="0" err="1"/>
              <a:t>，</a:t>
            </a:r>
            <a:r>
              <a:rPr kumimoji="1" lang="ja-JP" altLang="en-US" dirty="0"/>
              <a:t>コンテナ</a:t>
            </a:r>
            <a:r>
              <a:rPr kumimoji="1" lang="en-US" altLang="ja-JP" dirty="0"/>
              <a:t>2</a:t>
            </a:r>
            <a:r>
              <a:rPr kumimoji="1" lang="ja-JP" altLang="en-US" dirty="0"/>
              <a:t>に</a:t>
            </a:r>
            <a:r>
              <a:rPr kumimoji="1" lang="en-US" altLang="ja-JP" dirty="0"/>
              <a:t>cuda10.0</a:t>
            </a:r>
            <a:r>
              <a:rPr kumimoji="1" lang="ja-JP" altLang="en-US" dirty="0"/>
              <a:t>の環境を構築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571D19B2-C9FE-4C4A-8779-9CD62846B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21661-B2A8-457F-930E-F617AD024F3F}" type="slidenum">
              <a:rPr lang="ja-JP" altLang="en-US" smtClean="0"/>
              <a:pPr/>
              <a:t>37</a:t>
            </a:fld>
            <a:endParaRPr lang="ja-JP" altLang="en-US" dirty="0"/>
          </a:p>
        </p:txBody>
      </p:sp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1BA7C158-9861-4FCF-9DEF-04E909B3CA50}"/>
              </a:ext>
            </a:extLst>
          </p:cNvPr>
          <p:cNvGrpSpPr/>
          <p:nvPr/>
        </p:nvGrpSpPr>
        <p:grpSpPr>
          <a:xfrm>
            <a:off x="2637591" y="2187365"/>
            <a:ext cx="6916818" cy="4188434"/>
            <a:chOff x="2329650" y="2187365"/>
            <a:chExt cx="6916818" cy="4188434"/>
          </a:xfrm>
        </p:grpSpPr>
        <p:sp>
          <p:nvSpPr>
            <p:cNvPr id="16" name="直方体 15">
              <a:extLst>
                <a:ext uri="{FF2B5EF4-FFF2-40B4-BE49-F238E27FC236}">
                  <a16:creationId xmlns:a16="http://schemas.microsoft.com/office/drawing/2014/main" id="{E4C2D991-6566-4852-838B-FD4C82F89BE8}"/>
                </a:ext>
              </a:extLst>
            </p:cNvPr>
            <p:cNvSpPr/>
            <p:nvPr/>
          </p:nvSpPr>
          <p:spPr>
            <a:xfrm>
              <a:off x="5814520" y="2884129"/>
              <a:ext cx="2143561" cy="1710078"/>
            </a:xfrm>
            <a:prstGeom prst="cube">
              <a:avLst>
                <a:gd name="adj" fmla="val 11218"/>
              </a:avLst>
            </a:prstGeom>
            <a:solidFill>
              <a:schemeClr val="tx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 dirty="0"/>
            </a:p>
          </p:txBody>
        </p:sp>
        <p:sp>
          <p:nvSpPr>
            <p:cNvPr id="26" name="正方形/長方形 25">
              <a:extLst>
                <a:ext uri="{FF2B5EF4-FFF2-40B4-BE49-F238E27FC236}">
                  <a16:creationId xmlns:a16="http://schemas.microsoft.com/office/drawing/2014/main" id="{7218CA89-CA86-4483-8982-A12AC8A56911}"/>
                </a:ext>
              </a:extLst>
            </p:cNvPr>
            <p:cNvSpPr/>
            <p:nvPr/>
          </p:nvSpPr>
          <p:spPr>
            <a:xfrm>
              <a:off x="5865825" y="3133043"/>
              <a:ext cx="1859369" cy="13783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" name="Freeform 1233">
              <a:extLst>
                <a:ext uri="{FF2B5EF4-FFF2-40B4-BE49-F238E27FC236}">
                  <a16:creationId xmlns:a16="http://schemas.microsoft.com/office/drawing/2014/main" id="{1B21729F-CEB3-490A-BBE8-B9D668FB7A2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29650" y="2187365"/>
              <a:ext cx="6916818" cy="4188434"/>
            </a:xfrm>
            <a:custGeom>
              <a:avLst/>
              <a:gdLst>
                <a:gd name="T0" fmla="*/ 160 w 192"/>
                <a:gd name="T1" fmla="*/ 112 h 128"/>
                <a:gd name="T2" fmla="*/ 176 w 192"/>
                <a:gd name="T3" fmla="*/ 96 h 128"/>
                <a:gd name="T4" fmla="*/ 176 w 192"/>
                <a:gd name="T5" fmla="*/ 16 h 128"/>
                <a:gd name="T6" fmla="*/ 160 w 192"/>
                <a:gd name="T7" fmla="*/ 0 h 128"/>
                <a:gd name="T8" fmla="*/ 32 w 192"/>
                <a:gd name="T9" fmla="*/ 0 h 128"/>
                <a:gd name="T10" fmla="*/ 16 w 192"/>
                <a:gd name="T11" fmla="*/ 16 h 128"/>
                <a:gd name="T12" fmla="*/ 16 w 192"/>
                <a:gd name="T13" fmla="*/ 96 h 128"/>
                <a:gd name="T14" fmla="*/ 32 w 192"/>
                <a:gd name="T15" fmla="*/ 112 h 128"/>
                <a:gd name="T16" fmla="*/ 0 w 192"/>
                <a:gd name="T17" fmla="*/ 112 h 128"/>
                <a:gd name="T18" fmla="*/ 0 w 192"/>
                <a:gd name="T19" fmla="*/ 128 h 128"/>
                <a:gd name="T20" fmla="*/ 192 w 192"/>
                <a:gd name="T21" fmla="*/ 128 h 128"/>
                <a:gd name="T22" fmla="*/ 192 w 192"/>
                <a:gd name="T23" fmla="*/ 112 h 128"/>
                <a:gd name="T24" fmla="*/ 160 w 192"/>
                <a:gd name="T25" fmla="*/ 112 h 128"/>
                <a:gd name="T26" fmla="*/ 32 w 192"/>
                <a:gd name="T27" fmla="*/ 16 h 128"/>
                <a:gd name="T28" fmla="*/ 160 w 192"/>
                <a:gd name="T29" fmla="*/ 16 h 128"/>
                <a:gd name="T30" fmla="*/ 160 w 192"/>
                <a:gd name="T31" fmla="*/ 96 h 128"/>
                <a:gd name="T32" fmla="*/ 32 w 192"/>
                <a:gd name="T33" fmla="*/ 96 h 128"/>
                <a:gd name="T34" fmla="*/ 32 w 192"/>
                <a:gd name="T35" fmla="*/ 16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2" h="128">
                  <a:moveTo>
                    <a:pt x="160" y="112"/>
                  </a:moveTo>
                  <a:cubicBezTo>
                    <a:pt x="169" y="112"/>
                    <a:pt x="176" y="105"/>
                    <a:pt x="176" y="96"/>
                  </a:cubicBezTo>
                  <a:cubicBezTo>
                    <a:pt x="176" y="16"/>
                    <a:pt x="176" y="16"/>
                    <a:pt x="176" y="16"/>
                  </a:cubicBezTo>
                  <a:cubicBezTo>
                    <a:pt x="176" y="7"/>
                    <a:pt x="169" y="0"/>
                    <a:pt x="160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23" y="0"/>
                    <a:pt x="16" y="7"/>
                    <a:pt x="16" y="16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05"/>
                    <a:pt x="23" y="112"/>
                    <a:pt x="32" y="112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0" y="128"/>
                    <a:pt x="0" y="128"/>
                    <a:pt x="0" y="128"/>
                  </a:cubicBezTo>
                  <a:cubicBezTo>
                    <a:pt x="192" y="128"/>
                    <a:pt x="192" y="128"/>
                    <a:pt x="192" y="128"/>
                  </a:cubicBezTo>
                  <a:cubicBezTo>
                    <a:pt x="192" y="112"/>
                    <a:pt x="192" y="112"/>
                    <a:pt x="192" y="112"/>
                  </a:cubicBezTo>
                  <a:lnTo>
                    <a:pt x="160" y="112"/>
                  </a:lnTo>
                  <a:close/>
                  <a:moveTo>
                    <a:pt x="32" y="16"/>
                  </a:moveTo>
                  <a:cubicBezTo>
                    <a:pt x="160" y="16"/>
                    <a:pt x="160" y="16"/>
                    <a:pt x="160" y="16"/>
                  </a:cubicBezTo>
                  <a:cubicBezTo>
                    <a:pt x="160" y="96"/>
                    <a:pt x="160" y="96"/>
                    <a:pt x="160" y="96"/>
                  </a:cubicBezTo>
                  <a:cubicBezTo>
                    <a:pt x="32" y="96"/>
                    <a:pt x="32" y="96"/>
                    <a:pt x="32" y="96"/>
                  </a:cubicBezTo>
                  <a:lnTo>
                    <a:pt x="32" y="1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7" name="テキスト ボックス 6">
              <a:extLst>
                <a:ext uri="{FF2B5EF4-FFF2-40B4-BE49-F238E27FC236}">
                  <a16:creationId xmlns:a16="http://schemas.microsoft.com/office/drawing/2014/main" id="{A775B297-4436-4BD7-BAEF-B01B17A67FA0}"/>
                </a:ext>
              </a:extLst>
            </p:cNvPr>
            <p:cNvSpPr txBox="1"/>
            <p:nvPr/>
          </p:nvSpPr>
          <p:spPr>
            <a:xfrm>
              <a:off x="4562575" y="4666395"/>
              <a:ext cx="219644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2800" dirty="0"/>
                <a:t>OS(ubuntu)</a:t>
              </a:r>
              <a:endParaRPr kumimoji="1" lang="ja-JP" altLang="en-US" sz="2800" dirty="0"/>
            </a:p>
          </p:txBody>
        </p:sp>
        <p:sp>
          <p:nvSpPr>
            <p:cNvPr id="18" name="テキスト ボックス 17">
              <a:extLst>
                <a:ext uri="{FF2B5EF4-FFF2-40B4-BE49-F238E27FC236}">
                  <a16:creationId xmlns:a16="http://schemas.microsoft.com/office/drawing/2014/main" id="{7D063F94-F8D6-4DDD-9DB4-0D9E012C4E69}"/>
                </a:ext>
              </a:extLst>
            </p:cNvPr>
            <p:cNvSpPr txBox="1"/>
            <p:nvPr/>
          </p:nvSpPr>
          <p:spPr>
            <a:xfrm>
              <a:off x="6101036" y="4201670"/>
              <a:ext cx="1530287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kumimoji="1" lang="en-US" altLang="ja-JP" dirty="0"/>
                <a:t>OS(ubuntu)</a:t>
              </a:r>
              <a:endParaRPr kumimoji="1" lang="ja-JP" altLang="en-US" dirty="0"/>
            </a:p>
          </p:txBody>
        </p:sp>
        <p:sp>
          <p:nvSpPr>
            <p:cNvPr id="19" name="テキスト ボックス 18">
              <a:extLst>
                <a:ext uri="{FF2B5EF4-FFF2-40B4-BE49-F238E27FC236}">
                  <a16:creationId xmlns:a16="http://schemas.microsoft.com/office/drawing/2014/main" id="{BC797CEC-F4DD-4151-B4F3-479D3515F9C9}"/>
                </a:ext>
              </a:extLst>
            </p:cNvPr>
            <p:cNvSpPr txBox="1"/>
            <p:nvPr/>
          </p:nvSpPr>
          <p:spPr>
            <a:xfrm>
              <a:off x="6153143" y="3190795"/>
              <a:ext cx="1206631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dirty="0"/>
                <a:t>cuda10.0</a:t>
              </a:r>
              <a:endParaRPr kumimoji="1" lang="ja-JP" altLang="en-US" dirty="0"/>
            </a:p>
          </p:txBody>
        </p:sp>
        <p:sp>
          <p:nvSpPr>
            <p:cNvPr id="20" name="正方形/長方形 19">
              <a:extLst>
                <a:ext uri="{FF2B5EF4-FFF2-40B4-BE49-F238E27FC236}">
                  <a16:creationId xmlns:a16="http://schemas.microsoft.com/office/drawing/2014/main" id="{FAAFFFB9-3A2D-4588-8ABD-EF114273DFB1}"/>
                </a:ext>
              </a:extLst>
            </p:cNvPr>
            <p:cNvSpPr/>
            <p:nvPr/>
          </p:nvSpPr>
          <p:spPr>
            <a:xfrm>
              <a:off x="5908921" y="3594974"/>
              <a:ext cx="1754324" cy="64633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altLang="ja-JP" dirty="0" err="1"/>
                <a:t>tensorflow-gpu</a:t>
              </a:r>
              <a:endParaRPr lang="en-US" altLang="ja-JP" dirty="0"/>
            </a:p>
            <a:p>
              <a:pPr algn="ctr"/>
              <a:r>
                <a:rPr lang="en-US" altLang="ja-JP" dirty="0"/>
                <a:t>=1.13.0</a:t>
              </a:r>
            </a:p>
          </p:txBody>
        </p:sp>
        <p:sp>
          <p:nvSpPr>
            <p:cNvPr id="21" name="直方体 20">
              <a:extLst>
                <a:ext uri="{FF2B5EF4-FFF2-40B4-BE49-F238E27FC236}">
                  <a16:creationId xmlns:a16="http://schemas.microsoft.com/office/drawing/2014/main" id="{B51957E1-1DF5-4475-B34B-78BB751F4E2B}"/>
                </a:ext>
              </a:extLst>
            </p:cNvPr>
            <p:cNvSpPr/>
            <p:nvPr/>
          </p:nvSpPr>
          <p:spPr>
            <a:xfrm>
              <a:off x="3565433" y="2884129"/>
              <a:ext cx="2143561" cy="1710078"/>
            </a:xfrm>
            <a:prstGeom prst="cube">
              <a:avLst>
                <a:gd name="adj" fmla="val 11218"/>
              </a:avLst>
            </a:prstGeom>
            <a:solidFill>
              <a:schemeClr val="tx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 dirty="0"/>
            </a:p>
          </p:txBody>
        </p:sp>
        <p:sp>
          <p:nvSpPr>
            <p:cNvPr id="22" name="正方形/長方形 21">
              <a:extLst>
                <a:ext uri="{FF2B5EF4-FFF2-40B4-BE49-F238E27FC236}">
                  <a16:creationId xmlns:a16="http://schemas.microsoft.com/office/drawing/2014/main" id="{89D180E9-A751-47E1-849C-ABD9B2C9E75C}"/>
                </a:ext>
              </a:extLst>
            </p:cNvPr>
            <p:cNvSpPr/>
            <p:nvPr/>
          </p:nvSpPr>
          <p:spPr>
            <a:xfrm>
              <a:off x="3616739" y="3137094"/>
              <a:ext cx="1859369" cy="13783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" name="テキスト ボックス 22">
              <a:extLst>
                <a:ext uri="{FF2B5EF4-FFF2-40B4-BE49-F238E27FC236}">
                  <a16:creationId xmlns:a16="http://schemas.microsoft.com/office/drawing/2014/main" id="{52CE4CDD-8540-49C8-8FC0-0D65809EDDBD}"/>
                </a:ext>
              </a:extLst>
            </p:cNvPr>
            <p:cNvSpPr txBox="1"/>
            <p:nvPr/>
          </p:nvSpPr>
          <p:spPr>
            <a:xfrm>
              <a:off x="3851949" y="4201670"/>
              <a:ext cx="1530287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kumimoji="1" lang="en-US" altLang="ja-JP" dirty="0"/>
                <a:t>OS(ubuntu)</a:t>
              </a:r>
              <a:endParaRPr kumimoji="1" lang="ja-JP" altLang="en-US" dirty="0"/>
            </a:p>
          </p:txBody>
        </p:sp>
        <p:sp>
          <p:nvSpPr>
            <p:cNvPr id="24" name="テキスト ボックス 23">
              <a:extLst>
                <a:ext uri="{FF2B5EF4-FFF2-40B4-BE49-F238E27FC236}">
                  <a16:creationId xmlns:a16="http://schemas.microsoft.com/office/drawing/2014/main" id="{37488513-54A3-4FF0-A148-F1F8908F37B1}"/>
                </a:ext>
              </a:extLst>
            </p:cNvPr>
            <p:cNvSpPr txBox="1"/>
            <p:nvPr/>
          </p:nvSpPr>
          <p:spPr>
            <a:xfrm>
              <a:off x="3904056" y="3190795"/>
              <a:ext cx="1206631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dirty="0"/>
                <a:t>cuda7.0</a:t>
              </a:r>
              <a:endParaRPr kumimoji="1" lang="ja-JP" altLang="en-US" dirty="0"/>
            </a:p>
          </p:txBody>
        </p:sp>
        <p:sp>
          <p:nvSpPr>
            <p:cNvPr id="25" name="正方形/長方形 24">
              <a:extLst>
                <a:ext uri="{FF2B5EF4-FFF2-40B4-BE49-F238E27FC236}">
                  <a16:creationId xmlns:a16="http://schemas.microsoft.com/office/drawing/2014/main" id="{004EF7F2-E415-4B8E-BAB6-6DD0F5872ADF}"/>
                </a:ext>
              </a:extLst>
            </p:cNvPr>
            <p:cNvSpPr/>
            <p:nvPr/>
          </p:nvSpPr>
          <p:spPr>
            <a:xfrm>
              <a:off x="3904056" y="3594974"/>
              <a:ext cx="1206631" cy="64633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altLang="ja-JP" dirty="0" err="1"/>
                <a:t>chainer</a:t>
              </a:r>
              <a:endParaRPr lang="en-US" altLang="ja-JP" dirty="0"/>
            </a:p>
            <a:p>
              <a:pPr algn="ctr"/>
              <a:r>
                <a:rPr lang="en-US" altLang="ja-JP" dirty="0"/>
                <a:t>=3.5.0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6017458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四角形: 角を丸くする 11">
            <a:extLst>
              <a:ext uri="{FF2B5EF4-FFF2-40B4-BE49-F238E27FC236}">
                <a16:creationId xmlns:a16="http://schemas.microsoft.com/office/drawing/2014/main" id="{BAC89F20-F25E-4AEF-8E4A-A93987B0FF4D}"/>
              </a:ext>
            </a:extLst>
          </p:cNvPr>
          <p:cNvSpPr/>
          <p:nvPr/>
        </p:nvSpPr>
        <p:spPr>
          <a:xfrm>
            <a:off x="1430039" y="2269332"/>
            <a:ext cx="9331922" cy="2315353"/>
          </a:xfrm>
          <a:prstGeom prst="roundRect">
            <a:avLst>
              <a:gd name="adj" fmla="val 889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03BB5B69-EC83-49A4-93AB-58C557A04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機械学習で</a:t>
            </a:r>
            <a:r>
              <a:rPr kumimoji="1" lang="ja-JP" altLang="en-US" dirty="0"/>
              <a:t>コンテナを使う利点②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5001F2F-4B36-4BFA-B5C9-2772540163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間違った環境構築をした場合 ➡ コンテナから抜けるだけで</a:t>
            </a:r>
            <a:r>
              <a:rPr kumimoji="1" lang="en-US" altLang="ja-JP" dirty="0"/>
              <a:t>OK</a:t>
            </a:r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A7415997-AA30-40B2-B3AE-574FE63BF4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21661-B2A8-457F-930E-F617AD024F3F}" type="slidenum">
              <a:rPr lang="ja-JP" altLang="en-US" smtClean="0"/>
              <a:pPr/>
              <a:t>38</a:t>
            </a:fld>
            <a:endParaRPr lang="ja-JP" altLang="en-US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6961F74A-B1D3-43B4-B48D-032098BAB2B9}"/>
              </a:ext>
            </a:extLst>
          </p:cNvPr>
          <p:cNvSpPr txBox="1"/>
          <p:nvPr/>
        </p:nvSpPr>
        <p:spPr>
          <a:xfrm>
            <a:off x="4194852" y="2613724"/>
            <a:ext cx="577156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l"/>
            </a:pPr>
            <a:r>
              <a:rPr kumimoji="1" lang="ja-JP" altLang="en-US" sz="2000" dirty="0"/>
              <a:t>パッケージのアンインストール</a:t>
            </a:r>
            <a:endParaRPr kumimoji="1" lang="en-US" altLang="ja-JP" sz="2000" dirty="0"/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l"/>
            </a:pPr>
            <a:r>
              <a:rPr kumimoji="1" lang="ja-JP" altLang="en-US" sz="2000" dirty="0"/>
              <a:t>競合発生（</a:t>
            </a:r>
            <a:r>
              <a:rPr kumimoji="1" lang="en-US" altLang="ja-JP" sz="2000" dirty="0"/>
              <a:t>ROS</a:t>
            </a:r>
            <a:r>
              <a:rPr kumimoji="1" lang="ja-JP" altLang="en-US" sz="2000" dirty="0"/>
              <a:t>と</a:t>
            </a:r>
            <a:r>
              <a:rPr lang="en-US" altLang="ja-JP" sz="2000" dirty="0"/>
              <a:t>Anaconda</a:t>
            </a:r>
            <a:r>
              <a:rPr lang="ja-JP" altLang="en-US" sz="2000" dirty="0"/>
              <a:t>等）</a:t>
            </a:r>
            <a:r>
              <a:rPr lang="en-US" altLang="ja-JP" sz="2000" dirty="0"/>
              <a:t> 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ja-JP" altLang="en-US" sz="2000" dirty="0"/>
              <a:t>　➡ 競合解消のため色々試行錯誤</a:t>
            </a:r>
            <a:endParaRPr lang="en-US" altLang="ja-JP" sz="2000" dirty="0"/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l"/>
            </a:pPr>
            <a:r>
              <a:rPr lang="ja-JP" altLang="en-US" sz="2000" dirty="0"/>
              <a:t>どうしようもなかったら最悪</a:t>
            </a:r>
            <a:r>
              <a:rPr lang="en-US" altLang="ja-JP" sz="2000" dirty="0"/>
              <a:t>OS</a:t>
            </a:r>
            <a:r>
              <a:rPr lang="ja-JP" altLang="en-US" sz="2000" dirty="0"/>
              <a:t>から入れ直し</a:t>
            </a:r>
            <a:endParaRPr lang="en-US" altLang="ja-JP" sz="2000" dirty="0"/>
          </a:p>
        </p:txBody>
      </p:sp>
      <p:sp>
        <p:nvSpPr>
          <p:cNvPr id="10" name="直方体 9">
            <a:extLst>
              <a:ext uri="{FF2B5EF4-FFF2-40B4-BE49-F238E27FC236}">
                <a16:creationId xmlns:a16="http://schemas.microsoft.com/office/drawing/2014/main" id="{93E0A909-FFC5-4C2C-B5C6-3C5EAE0C61B1}"/>
              </a:ext>
            </a:extLst>
          </p:cNvPr>
          <p:cNvSpPr/>
          <p:nvPr/>
        </p:nvSpPr>
        <p:spPr>
          <a:xfrm>
            <a:off x="1732180" y="5113928"/>
            <a:ext cx="2240550" cy="1345020"/>
          </a:xfrm>
          <a:prstGeom prst="cube">
            <a:avLst/>
          </a:prstGeom>
          <a:solidFill>
            <a:schemeClr val="tx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3200" dirty="0"/>
              <a:t>コンテナ</a:t>
            </a:r>
            <a:endParaRPr kumimoji="1" lang="ja-JP" altLang="en-US" sz="3200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061AAEF6-2375-4C35-A8A0-8682108626D8}"/>
              </a:ext>
            </a:extLst>
          </p:cNvPr>
          <p:cNvSpPr txBox="1"/>
          <p:nvPr/>
        </p:nvSpPr>
        <p:spPr>
          <a:xfrm>
            <a:off x="4440056" y="5587699"/>
            <a:ext cx="58545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dirty="0"/>
              <a:t>コンテナから抜ける．以上</a:t>
            </a:r>
          </a:p>
        </p:txBody>
      </p:sp>
      <p:grpSp>
        <p:nvGrpSpPr>
          <p:cNvPr id="14" name="グループ化 13">
            <a:extLst>
              <a:ext uri="{FF2B5EF4-FFF2-40B4-BE49-F238E27FC236}">
                <a16:creationId xmlns:a16="http://schemas.microsoft.com/office/drawing/2014/main" id="{AA2C0AD8-FB21-4BD9-9D10-9C097CDF41BF}"/>
              </a:ext>
            </a:extLst>
          </p:cNvPr>
          <p:cNvGrpSpPr/>
          <p:nvPr/>
        </p:nvGrpSpPr>
        <p:grpSpPr>
          <a:xfrm>
            <a:off x="1616245" y="2673157"/>
            <a:ext cx="2240550" cy="1507702"/>
            <a:chOff x="1404885" y="2939255"/>
            <a:chExt cx="2240550" cy="1507702"/>
          </a:xfrm>
        </p:grpSpPr>
        <p:sp>
          <p:nvSpPr>
            <p:cNvPr id="13" name="正方形/長方形 12">
              <a:extLst>
                <a:ext uri="{FF2B5EF4-FFF2-40B4-BE49-F238E27FC236}">
                  <a16:creationId xmlns:a16="http://schemas.microsoft.com/office/drawing/2014/main" id="{2CA0CAAB-8E1F-4175-92D3-50A32FD5163F}"/>
                </a:ext>
              </a:extLst>
            </p:cNvPr>
            <p:cNvSpPr/>
            <p:nvPr/>
          </p:nvSpPr>
          <p:spPr>
            <a:xfrm>
              <a:off x="1727600" y="3023426"/>
              <a:ext cx="1595120" cy="10766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" name="Freeform 1233">
              <a:extLst>
                <a:ext uri="{FF2B5EF4-FFF2-40B4-BE49-F238E27FC236}">
                  <a16:creationId xmlns:a16="http://schemas.microsoft.com/office/drawing/2014/main" id="{B04643BA-2841-4879-93D5-D5449693160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04885" y="2939255"/>
              <a:ext cx="2240550" cy="1507702"/>
            </a:xfrm>
            <a:custGeom>
              <a:avLst/>
              <a:gdLst>
                <a:gd name="T0" fmla="*/ 160 w 192"/>
                <a:gd name="T1" fmla="*/ 112 h 128"/>
                <a:gd name="T2" fmla="*/ 176 w 192"/>
                <a:gd name="T3" fmla="*/ 96 h 128"/>
                <a:gd name="T4" fmla="*/ 176 w 192"/>
                <a:gd name="T5" fmla="*/ 16 h 128"/>
                <a:gd name="T6" fmla="*/ 160 w 192"/>
                <a:gd name="T7" fmla="*/ 0 h 128"/>
                <a:gd name="T8" fmla="*/ 32 w 192"/>
                <a:gd name="T9" fmla="*/ 0 h 128"/>
                <a:gd name="T10" fmla="*/ 16 w 192"/>
                <a:gd name="T11" fmla="*/ 16 h 128"/>
                <a:gd name="T12" fmla="*/ 16 w 192"/>
                <a:gd name="T13" fmla="*/ 96 h 128"/>
                <a:gd name="T14" fmla="*/ 32 w 192"/>
                <a:gd name="T15" fmla="*/ 112 h 128"/>
                <a:gd name="T16" fmla="*/ 0 w 192"/>
                <a:gd name="T17" fmla="*/ 112 h 128"/>
                <a:gd name="T18" fmla="*/ 0 w 192"/>
                <a:gd name="T19" fmla="*/ 128 h 128"/>
                <a:gd name="T20" fmla="*/ 192 w 192"/>
                <a:gd name="T21" fmla="*/ 128 h 128"/>
                <a:gd name="T22" fmla="*/ 192 w 192"/>
                <a:gd name="T23" fmla="*/ 112 h 128"/>
                <a:gd name="T24" fmla="*/ 160 w 192"/>
                <a:gd name="T25" fmla="*/ 112 h 128"/>
                <a:gd name="T26" fmla="*/ 32 w 192"/>
                <a:gd name="T27" fmla="*/ 16 h 128"/>
                <a:gd name="T28" fmla="*/ 160 w 192"/>
                <a:gd name="T29" fmla="*/ 16 h 128"/>
                <a:gd name="T30" fmla="*/ 160 w 192"/>
                <a:gd name="T31" fmla="*/ 96 h 128"/>
                <a:gd name="T32" fmla="*/ 32 w 192"/>
                <a:gd name="T33" fmla="*/ 96 h 128"/>
                <a:gd name="T34" fmla="*/ 32 w 192"/>
                <a:gd name="T35" fmla="*/ 16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2" h="128">
                  <a:moveTo>
                    <a:pt x="160" y="112"/>
                  </a:moveTo>
                  <a:cubicBezTo>
                    <a:pt x="169" y="112"/>
                    <a:pt x="176" y="105"/>
                    <a:pt x="176" y="96"/>
                  </a:cubicBezTo>
                  <a:cubicBezTo>
                    <a:pt x="176" y="16"/>
                    <a:pt x="176" y="16"/>
                    <a:pt x="176" y="16"/>
                  </a:cubicBezTo>
                  <a:cubicBezTo>
                    <a:pt x="176" y="7"/>
                    <a:pt x="169" y="0"/>
                    <a:pt x="160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23" y="0"/>
                    <a:pt x="16" y="7"/>
                    <a:pt x="16" y="16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05"/>
                    <a:pt x="23" y="112"/>
                    <a:pt x="32" y="112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0" y="128"/>
                    <a:pt x="0" y="128"/>
                    <a:pt x="0" y="128"/>
                  </a:cubicBezTo>
                  <a:cubicBezTo>
                    <a:pt x="192" y="128"/>
                    <a:pt x="192" y="128"/>
                    <a:pt x="192" y="128"/>
                  </a:cubicBezTo>
                  <a:cubicBezTo>
                    <a:pt x="192" y="112"/>
                    <a:pt x="192" y="112"/>
                    <a:pt x="192" y="112"/>
                  </a:cubicBezTo>
                  <a:lnTo>
                    <a:pt x="160" y="112"/>
                  </a:lnTo>
                  <a:close/>
                  <a:moveTo>
                    <a:pt x="32" y="16"/>
                  </a:moveTo>
                  <a:cubicBezTo>
                    <a:pt x="160" y="16"/>
                    <a:pt x="160" y="16"/>
                    <a:pt x="160" y="16"/>
                  </a:cubicBezTo>
                  <a:cubicBezTo>
                    <a:pt x="160" y="96"/>
                    <a:pt x="160" y="96"/>
                    <a:pt x="160" y="96"/>
                  </a:cubicBezTo>
                  <a:cubicBezTo>
                    <a:pt x="32" y="96"/>
                    <a:pt x="32" y="96"/>
                    <a:pt x="32" y="96"/>
                  </a:cubicBezTo>
                  <a:lnTo>
                    <a:pt x="32" y="1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</p:grpSp>
      <p:sp>
        <p:nvSpPr>
          <p:cNvPr id="15" name="四角形: 角を丸くする 14">
            <a:extLst>
              <a:ext uri="{FF2B5EF4-FFF2-40B4-BE49-F238E27FC236}">
                <a16:creationId xmlns:a16="http://schemas.microsoft.com/office/drawing/2014/main" id="{B128A965-281B-4773-A9C0-A7D4E596DF46}"/>
              </a:ext>
            </a:extLst>
          </p:cNvPr>
          <p:cNvSpPr/>
          <p:nvPr/>
        </p:nvSpPr>
        <p:spPr>
          <a:xfrm>
            <a:off x="1430039" y="4948556"/>
            <a:ext cx="9331922" cy="1675764"/>
          </a:xfrm>
          <a:prstGeom prst="roundRect">
            <a:avLst>
              <a:gd name="adj" fmla="val 889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E993A930-AB4C-4108-A9FF-073A7DEE436F}"/>
              </a:ext>
            </a:extLst>
          </p:cNvPr>
          <p:cNvSpPr txBox="1"/>
          <p:nvPr/>
        </p:nvSpPr>
        <p:spPr>
          <a:xfrm>
            <a:off x="4353560" y="2004238"/>
            <a:ext cx="3484880" cy="46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sz="2400" dirty="0"/>
              <a:t>PC</a:t>
            </a:r>
            <a:r>
              <a:rPr kumimoji="1" lang="ja-JP" altLang="en-US" sz="2400" dirty="0"/>
              <a:t>本体に構築した場合</a:t>
            </a: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B4CE6104-B84B-4D2F-B17B-B6C3778FBFAE}"/>
              </a:ext>
            </a:extLst>
          </p:cNvPr>
          <p:cNvSpPr txBox="1"/>
          <p:nvPr/>
        </p:nvSpPr>
        <p:spPr>
          <a:xfrm>
            <a:off x="4274871" y="4735745"/>
            <a:ext cx="3642258" cy="46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JP" altLang="en-US" sz="2400" dirty="0"/>
              <a:t>コンテナに構築した場合</a:t>
            </a:r>
          </a:p>
        </p:txBody>
      </p:sp>
    </p:spTree>
    <p:extLst>
      <p:ext uri="{BB962C8B-B14F-4D97-AF65-F5344CB8AC3E}">
        <p14:creationId xmlns:p14="http://schemas.microsoft.com/office/powerpoint/2010/main" val="384318786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8EADA81-BC8B-4B37-9399-987E4132B7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機械学習でコンテナを使う利点③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60C4E92-D0F2-4480-A823-5310DA021F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9215" y="1183597"/>
            <a:ext cx="11359282" cy="1327014"/>
          </a:xfrm>
        </p:spPr>
        <p:txBody>
          <a:bodyPr>
            <a:normAutofit fontScale="92500"/>
          </a:bodyPr>
          <a:lstStyle/>
          <a:p>
            <a:r>
              <a:rPr kumimoji="1" lang="ja-JP" altLang="en-US" dirty="0"/>
              <a:t>コンテナ内は完全に独立した環境 ➡ 競合の回避</a:t>
            </a:r>
            <a:endParaRPr kumimoji="1" lang="en-US" altLang="ja-JP" dirty="0"/>
          </a:p>
          <a:p>
            <a:r>
              <a:rPr kumimoji="1" lang="ja-JP" altLang="en-US" sz="2400" dirty="0"/>
              <a:t>（</a:t>
            </a:r>
            <a:r>
              <a:rPr lang="ja-JP" altLang="en-US" sz="2400" dirty="0"/>
              <a:t>ただし，</a:t>
            </a:r>
            <a:r>
              <a:rPr kumimoji="1" lang="ja-JP" altLang="en-US" sz="2400" dirty="0"/>
              <a:t>設定すればホスト↔コンテナ間，コンテナ↔コンテナ間で共有することも可）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571D19B2-C9FE-4C4A-8779-9CD62846B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21661-B2A8-457F-930E-F617AD024F3F}" type="slidenum">
              <a:rPr lang="ja-JP" altLang="en-US" smtClean="0"/>
              <a:pPr/>
              <a:t>39</a:t>
            </a:fld>
            <a:endParaRPr lang="ja-JP" altLang="en-US" dirty="0"/>
          </a:p>
        </p:txBody>
      </p:sp>
      <p:sp>
        <p:nvSpPr>
          <p:cNvPr id="6" name="Freeform 1233">
            <a:extLst>
              <a:ext uri="{FF2B5EF4-FFF2-40B4-BE49-F238E27FC236}">
                <a16:creationId xmlns:a16="http://schemas.microsoft.com/office/drawing/2014/main" id="{1B21729F-CEB3-490A-BBE8-B9D668FB7A27}"/>
              </a:ext>
            </a:extLst>
          </p:cNvPr>
          <p:cNvSpPr>
            <a:spLocks noEditPoints="1"/>
          </p:cNvSpPr>
          <p:nvPr/>
        </p:nvSpPr>
        <p:spPr bwMode="auto">
          <a:xfrm>
            <a:off x="1281251" y="2611276"/>
            <a:ext cx="3953179" cy="3457034"/>
          </a:xfrm>
          <a:custGeom>
            <a:avLst/>
            <a:gdLst>
              <a:gd name="T0" fmla="*/ 160 w 192"/>
              <a:gd name="T1" fmla="*/ 112 h 128"/>
              <a:gd name="T2" fmla="*/ 176 w 192"/>
              <a:gd name="T3" fmla="*/ 96 h 128"/>
              <a:gd name="T4" fmla="*/ 176 w 192"/>
              <a:gd name="T5" fmla="*/ 16 h 128"/>
              <a:gd name="T6" fmla="*/ 160 w 192"/>
              <a:gd name="T7" fmla="*/ 0 h 128"/>
              <a:gd name="T8" fmla="*/ 32 w 192"/>
              <a:gd name="T9" fmla="*/ 0 h 128"/>
              <a:gd name="T10" fmla="*/ 16 w 192"/>
              <a:gd name="T11" fmla="*/ 16 h 128"/>
              <a:gd name="T12" fmla="*/ 16 w 192"/>
              <a:gd name="T13" fmla="*/ 96 h 128"/>
              <a:gd name="T14" fmla="*/ 32 w 192"/>
              <a:gd name="T15" fmla="*/ 112 h 128"/>
              <a:gd name="T16" fmla="*/ 0 w 192"/>
              <a:gd name="T17" fmla="*/ 112 h 128"/>
              <a:gd name="T18" fmla="*/ 0 w 192"/>
              <a:gd name="T19" fmla="*/ 128 h 128"/>
              <a:gd name="T20" fmla="*/ 192 w 192"/>
              <a:gd name="T21" fmla="*/ 128 h 128"/>
              <a:gd name="T22" fmla="*/ 192 w 192"/>
              <a:gd name="T23" fmla="*/ 112 h 128"/>
              <a:gd name="T24" fmla="*/ 160 w 192"/>
              <a:gd name="T25" fmla="*/ 112 h 128"/>
              <a:gd name="T26" fmla="*/ 32 w 192"/>
              <a:gd name="T27" fmla="*/ 16 h 128"/>
              <a:gd name="T28" fmla="*/ 160 w 192"/>
              <a:gd name="T29" fmla="*/ 16 h 128"/>
              <a:gd name="T30" fmla="*/ 160 w 192"/>
              <a:gd name="T31" fmla="*/ 96 h 128"/>
              <a:gd name="T32" fmla="*/ 32 w 192"/>
              <a:gd name="T33" fmla="*/ 96 h 128"/>
              <a:gd name="T34" fmla="*/ 32 w 192"/>
              <a:gd name="T35" fmla="*/ 16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92" h="128">
                <a:moveTo>
                  <a:pt x="160" y="112"/>
                </a:moveTo>
                <a:cubicBezTo>
                  <a:pt x="169" y="112"/>
                  <a:pt x="176" y="105"/>
                  <a:pt x="176" y="96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7"/>
                  <a:pt x="169" y="0"/>
                  <a:pt x="160" y="0"/>
                </a:cubicBezTo>
                <a:cubicBezTo>
                  <a:pt x="32" y="0"/>
                  <a:pt x="32" y="0"/>
                  <a:pt x="32" y="0"/>
                </a:cubicBezTo>
                <a:cubicBezTo>
                  <a:pt x="23" y="0"/>
                  <a:pt x="16" y="7"/>
                  <a:pt x="16" y="16"/>
                </a:cubicBezTo>
                <a:cubicBezTo>
                  <a:pt x="16" y="96"/>
                  <a:pt x="16" y="96"/>
                  <a:pt x="16" y="96"/>
                </a:cubicBezTo>
                <a:cubicBezTo>
                  <a:pt x="16" y="105"/>
                  <a:pt x="23" y="112"/>
                  <a:pt x="32" y="112"/>
                </a:cubicBezTo>
                <a:cubicBezTo>
                  <a:pt x="0" y="112"/>
                  <a:pt x="0" y="112"/>
                  <a:pt x="0" y="112"/>
                </a:cubicBezTo>
                <a:cubicBezTo>
                  <a:pt x="0" y="128"/>
                  <a:pt x="0" y="128"/>
                  <a:pt x="0" y="128"/>
                </a:cubicBezTo>
                <a:cubicBezTo>
                  <a:pt x="192" y="128"/>
                  <a:pt x="192" y="128"/>
                  <a:pt x="192" y="128"/>
                </a:cubicBezTo>
                <a:cubicBezTo>
                  <a:pt x="192" y="112"/>
                  <a:pt x="192" y="112"/>
                  <a:pt x="192" y="112"/>
                </a:cubicBezTo>
                <a:lnTo>
                  <a:pt x="160" y="112"/>
                </a:lnTo>
                <a:close/>
                <a:moveTo>
                  <a:pt x="32" y="16"/>
                </a:moveTo>
                <a:cubicBezTo>
                  <a:pt x="160" y="16"/>
                  <a:pt x="160" y="16"/>
                  <a:pt x="160" y="16"/>
                </a:cubicBezTo>
                <a:cubicBezTo>
                  <a:pt x="160" y="96"/>
                  <a:pt x="160" y="96"/>
                  <a:pt x="160" y="96"/>
                </a:cubicBezTo>
                <a:cubicBezTo>
                  <a:pt x="32" y="96"/>
                  <a:pt x="32" y="96"/>
                  <a:pt x="32" y="96"/>
                </a:cubicBezTo>
                <a:lnTo>
                  <a:pt x="32" y="16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A775B297-4436-4BD7-BAEF-B01B17A67FA0}"/>
              </a:ext>
            </a:extLst>
          </p:cNvPr>
          <p:cNvSpPr txBox="1"/>
          <p:nvPr/>
        </p:nvSpPr>
        <p:spPr>
          <a:xfrm>
            <a:off x="2156424" y="4678709"/>
            <a:ext cx="20994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/>
              <a:t>OS(ubuntu)</a:t>
            </a:r>
            <a:endParaRPr kumimoji="1" lang="ja-JP" altLang="en-US" sz="2800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F039F7B9-CB2B-4E33-A234-6E2D113DDABD}"/>
              </a:ext>
            </a:extLst>
          </p:cNvPr>
          <p:cNvSpPr txBox="1"/>
          <p:nvPr/>
        </p:nvSpPr>
        <p:spPr>
          <a:xfrm>
            <a:off x="2577141" y="3217721"/>
            <a:ext cx="125917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anaconda</a:t>
            </a:r>
            <a:endParaRPr kumimoji="1" lang="ja-JP" altLang="en-US" dirty="0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D4F281CF-30C4-4774-BD14-2AF5185EDC6E}"/>
              </a:ext>
            </a:extLst>
          </p:cNvPr>
          <p:cNvSpPr txBox="1"/>
          <p:nvPr/>
        </p:nvSpPr>
        <p:spPr>
          <a:xfrm>
            <a:off x="2577141" y="4309377"/>
            <a:ext cx="117472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/>
              <a:t>ROS</a:t>
            </a:r>
            <a:endParaRPr kumimoji="1" lang="ja-JP" altLang="en-US" dirty="0"/>
          </a:p>
        </p:txBody>
      </p:sp>
      <p:sp>
        <p:nvSpPr>
          <p:cNvPr id="5" name="矢印: 左右 4">
            <a:extLst>
              <a:ext uri="{FF2B5EF4-FFF2-40B4-BE49-F238E27FC236}">
                <a16:creationId xmlns:a16="http://schemas.microsoft.com/office/drawing/2014/main" id="{F9D561FB-44CD-4334-BF9E-692300D3D4AA}"/>
              </a:ext>
            </a:extLst>
          </p:cNvPr>
          <p:cNvSpPr/>
          <p:nvPr/>
        </p:nvSpPr>
        <p:spPr>
          <a:xfrm rot="16200000">
            <a:off x="2858199" y="3788972"/>
            <a:ext cx="693433" cy="334824"/>
          </a:xfrm>
          <a:prstGeom prst="leftRightArrow">
            <a:avLst>
              <a:gd name="adj1" fmla="val 37179"/>
              <a:gd name="adj2" fmla="val 3846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EB64EF22-14CF-4738-AB06-87B721EA4F10}"/>
              </a:ext>
            </a:extLst>
          </p:cNvPr>
          <p:cNvSpPr txBox="1"/>
          <p:nvPr/>
        </p:nvSpPr>
        <p:spPr>
          <a:xfrm>
            <a:off x="3415273" y="3735045"/>
            <a:ext cx="9627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>
                <a:solidFill>
                  <a:schemeClr val="accent1"/>
                </a:solidFill>
              </a:rPr>
              <a:t>競合</a:t>
            </a:r>
            <a:endParaRPr kumimoji="1" lang="en-US" altLang="ja-JP" sz="2400" b="1" dirty="0">
              <a:solidFill>
                <a:schemeClr val="accent1"/>
              </a:solidFill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19DEDE33-84AA-4988-B75F-EC7F5E2416DF}"/>
              </a:ext>
            </a:extLst>
          </p:cNvPr>
          <p:cNvSpPr txBox="1"/>
          <p:nvPr/>
        </p:nvSpPr>
        <p:spPr>
          <a:xfrm>
            <a:off x="7594697" y="4702009"/>
            <a:ext cx="20423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/>
              <a:t>OS(ubuntu)</a:t>
            </a:r>
            <a:endParaRPr kumimoji="1" lang="ja-JP" altLang="en-US" sz="2800" dirty="0"/>
          </a:p>
        </p:txBody>
      </p:sp>
      <p:sp>
        <p:nvSpPr>
          <p:cNvPr id="19" name="直方体 18">
            <a:extLst>
              <a:ext uri="{FF2B5EF4-FFF2-40B4-BE49-F238E27FC236}">
                <a16:creationId xmlns:a16="http://schemas.microsoft.com/office/drawing/2014/main" id="{D7F61904-EB51-46BE-96E5-B6E7F9A6B309}"/>
              </a:ext>
            </a:extLst>
          </p:cNvPr>
          <p:cNvSpPr/>
          <p:nvPr/>
        </p:nvSpPr>
        <p:spPr>
          <a:xfrm>
            <a:off x="7474199" y="3128996"/>
            <a:ext cx="2140660" cy="1161414"/>
          </a:xfrm>
          <a:prstGeom prst="cube">
            <a:avLst/>
          </a:prstGeom>
          <a:solidFill>
            <a:schemeClr val="tx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 dirty="0"/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00B10AE7-5D03-449D-B2A6-AEEF316683B2}"/>
              </a:ext>
            </a:extLst>
          </p:cNvPr>
          <p:cNvSpPr/>
          <p:nvPr/>
        </p:nvSpPr>
        <p:spPr>
          <a:xfrm>
            <a:off x="7594697" y="3468780"/>
            <a:ext cx="1653244" cy="7470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CD37C1AB-E678-4734-90F3-A6E2B9C81B20}"/>
              </a:ext>
            </a:extLst>
          </p:cNvPr>
          <p:cNvSpPr txBox="1"/>
          <p:nvPr/>
        </p:nvSpPr>
        <p:spPr>
          <a:xfrm>
            <a:off x="7722101" y="3863114"/>
            <a:ext cx="142159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OS(ubuntu)</a:t>
            </a:r>
            <a:endParaRPr kumimoji="1" lang="ja-JP" altLang="en-US" dirty="0"/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45634032-F4A7-4190-A1EF-7C2A7EDE7A07}"/>
              </a:ext>
            </a:extLst>
          </p:cNvPr>
          <p:cNvSpPr txBox="1"/>
          <p:nvPr/>
        </p:nvSpPr>
        <p:spPr>
          <a:xfrm>
            <a:off x="7763832" y="3516788"/>
            <a:ext cx="127089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anaconda</a:t>
            </a:r>
            <a:endParaRPr kumimoji="1" lang="ja-JP" altLang="en-US" dirty="0"/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04832AD7-D186-4A9B-BCB8-A4822BA6F9C0}"/>
              </a:ext>
            </a:extLst>
          </p:cNvPr>
          <p:cNvSpPr txBox="1"/>
          <p:nvPr/>
        </p:nvSpPr>
        <p:spPr>
          <a:xfrm>
            <a:off x="8030288" y="4385538"/>
            <a:ext cx="1028481" cy="31480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/>
              <a:t>ROS</a:t>
            </a:r>
            <a:endParaRPr kumimoji="1" lang="ja-JP" altLang="en-US" dirty="0"/>
          </a:p>
        </p:txBody>
      </p:sp>
      <p:sp>
        <p:nvSpPr>
          <p:cNvPr id="26" name="Freeform 1233">
            <a:extLst>
              <a:ext uri="{FF2B5EF4-FFF2-40B4-BE49-F238E27FC236}">
                <a16:creationId xmlns:a16="http://schemas.microsoft.com/office/drawing/2014/main" id="{5A4A33A0-B6D7-47FE-925B-70E0414954B6}"/>
              </a:ext>
            </a:extLst>
          </p:cNvPr>
          <p:cNvSpPr>
            <a:spLocks noEditPoints="1"/>
          </p:cNvSpPr>
          <p:nvPr/>
        </p:nvSpPr>
        <p:spPr bwMode="auto">
          <a:xfrm>
            <a:off x="6631034" y="2624196"/>
            <a:ext cx="3953179" cy="3457034"/>
          </a:xfrm>
          <a:custGeom>
            <a:avLst/>
            <a:gdLst>
              <a:gd name="T0" fmla="*/ 160 w 192"/>
              <a:gd name="T1" fmla="*/ 112 h 128"/>
              <a:gd name="T2" fmla="*/ 176 w 192"/>
              <a:gd name="T3" fmla="*/ 96 h 128"/>
              <a:gd name="T4" fmla="*/ 176 w 192"/>
              <a:gd name="T5" fmla="*/ 16 h 128"/>
              <a:gd name="T6" fmla="*/ 160 w 192"/>
              <a:gd name="T7" fmla="*/ 0 h 128"/>
              <a:gd name="T8" fmla="*/ 32 w 192"/>
              <a:gd name="T9" fmla="*/ 0 h 128"/>
              <a:gd name="T10" fmla="*/ 16 w 192"/>
              <a:gd name="T11" fmla="*/ 16 h 128"/>
              <a:gd name="T12" fmla="*/ 16 w 192"/>
              <a:gd name="T13" fmla="*/ 96 h 128"/>
              <a:gd name="T14" fmla="*/ 32 w 192"/>
              <a:gd name="T15" fmla="*/ 112 h 128"/>
              <a:gd name="T16" fmla="*/ 0 w 192"/>
              <a:gd name="T17" fmla="*/ 112 h 128"/>
              <a:gd name="T18" fmla="*/ 0 w 192"/>
              <a:gd name="T19" fmla="*/ 128 h 128"/>
              <a:gd name="T20" fmla="*/ 192 w 192"/>
              <a:gd name="T21" fmla="*/ 128 h 128"/>
              <a:gd name="T22" fmla="*/ 192 w 192"/>
              <a:gd name="T23" fmla="*/ 112 h 128"/>
              <a:gd name="T24" fmla="*/ 160 w 192"/>
              <a:gd name="T25" fmla="*/ 112 h 128"/>
              <a:gd name="T26" fmla="*/ 32 w 192"/>
              <a:gd name="T27" fmla="*/ 16 h 128"/>
              <a:gd name="T28" fmla="*/ 160 w 192"/>
              <a:gd name="T29" fmla="*/ 16 h 128"/>
              <a:gd name="T30" fmla="*/ 160 w 192"/>
              <a:gd name="T31" fmla="*/ 96 h 128"/>
              <a:gd name="T32" fmla="*/ 32 w 192"/>
              <a:gd name="T33" fmla="*/ 96 h 128"/>
              <a:gd name="T34" fmla="*/ 32 w 192"/>
              <a:gd name="T35" fmla="*/ 16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92" h="128">
                <a:moveTo>
                  <a:pt x="160" y="112"/>
                </a:moveTo>
                <a:cubicBezTo>
                  <a:pt x="169" y="112"/>
                  <a:pt x="176" y="105"/>
                  <a:pt x="176" y="96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7"/>
                  <a:pt x="169" y="0"/>
                  <a:pt x="160" y="0"/>
                </a:cubicBezTo>
                <a:cubicBezTo>
                  <a:pt x="32" y="0"/>
                  <a:pt x="32" y="0"/>
                  <a:pt x="32" y="0"/>
                </a:cubicBezTo>
                <a:cubicBezTo>
                  <a:pt x="23" y="0"/>
                  <a:pt x="16" y="7"/>
                  <a:pt x="16" y="16"/>
                </a:cubicBezTo>
                <a:cubicBezTo>
                  <a:pt x="16" y="96"/>
                  <a:pt x="16" y="96"/>
                  <a:pt x="16" y="96"/>
                </a:cubicBezTo>
                <a:cubicBezTo>
                  <a:pt x="16" y="105"/>
                  <a:pt x="23" y="112"/>
                  <a:pt x="32" y="112"/>
                </a:cubicBezTo>
                <a:cubicBezTo>
                  <a:pt x="0" y="112"/>
                  <a:pt x="0" y="112"/>
                  <a:pt x="0" y="112"/>
                </a:cubicBezTo>
                <a:cubicBezTo>
                  <a:pt x="0" y="128"/>
                  <a:pt x="0" y="128"/>
                  <a:pt x="0" y="128"/>
                </a:cubicBezTo>
                <a:cubicBezTo>
                  <a:pt x="192" y="128"/>
                  <a:pt x="192" y="128"/>
                  <a:pt x="192" y="128"/>
                </a:cubicBezTo>
                <a:cubicBezTo>
                  <a:pt x="192" y="112"/>
                  <a:pt x="192" y="112"/>
                  <a:pt x="192" y="112"/>
                </a:cubicBezTo>
                <a:lnTo>
                  <a:pt x="160" y="112"/>
                </a:lnTo>
                <a:close/>
                <a:moveTo>
                  <a:pt x="32" y="16"/>
                </a:moveTo>
                <a:cubicBezTo>
                  <a:pt x="160" y="16"/>
                  <a:pt x="160" y="16"/>
                  <a:pt x="160" y="16"/>
                </a:cubicBezTo>
                <a:cubicBezTo>
                  <a:pt x="160" y="96"/>
                  <a:pt x="160" y="96"/>
                  <a:pt x="160" y="96"/>
                </a:cubicBezTo>
                <a:cubicBezTo>
                  <a:pt x="32" y="96"/>
                  <a:pt x="32" y="96"/>
                  <a:pt x="32" y="96"/>
                </a:cubicBezTo>
                <a:lnTo>
                  <a:pt x="32" y="16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0B868C04-DBE1-4129-A4D4-1E1C6CBE87D0}"/>
              </a:ext>
            </a:extLst>
          </p:cNvPr>
          <p:cNvSpPr txBox="1"/>
          <p:nvPr/>
        </p:nvSpPr>
        <p:spPr>
          <a:xfrm>
            <a:off x="1843569" y="6184765"/>
            <a:ext cx="26755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/>
              <a:t>競合の可能性あり</a:t>
            </a:r>
            <a:endParaRPr kumimoji="1" lang="ja-JP" altLang="en-US" sz="2400" dirty="0"/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3AA52796-BCD8-4316-AC3F-421FF7CB52F7}"/>
              </a:ext>
            </a:extLst>
          </p:cNvPr>
          <p:cNvSpPr txBox="1"/>
          <p:nvPr/>
        </p:nvSpPr>
        <p:spPr>
          <a:xfrm>
            <a:off x="7903613" y="6196723"/>
            <a:ext cx="17112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b="1" dirty="0">
                <a:solidFill>
                  <a:schemeClr val="accent2"/>
                </a:solidFill>
              </a:rPr>
              <a:t>競合しない</a:t>
            </a:r>
            <a:endParaRPr kumimoji="1" lang="ja-JP" altLang="en-US" sz="2400" b="1" dirty="0">
              <a:solidFill>
                <a:schemeClr val="accent2"/>
              </a:solidFill>
            </a:endParaRPr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1DC98C0B-CC2A-4E08-808A-3BCE238E903B}"/>
              </a:ext>
            </a:extLst>
          </p:cNvPr>
          <p:cNvSpPr txBox="1"/>
          <p:nvPr/>
        </p:nvSpPr>
        <p:spPr>
          <a:xfrm>
            <a:off x="9796929" y="3148002"/>
            <a:ext cx="2077408" cy="92333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b="1" dirty="0">
                <a:solidFill>
                  <a:schemeClr val="accent2"/>
                </a:solidFill>
              </a:rPr>
              <a:t>コンテナ内はホストとは完全に独立 </a:t>
            </a:r>
            <a:endParaRPr kumimoji="1" lang="en-US" altLang="ja-JP" b="1" dirty="0">
              <a:solidFill>
                <a:schemeClr val="accent2"/>
              </a:solidFill>
            </a:endParaRPr>
          </a:p>
          <a:p>
            <a:pPr algn="ctr"/>
            <a:r>
              <a:rPr kumimoji="1" lang="ja-JP" altLang="en-US" b="1" dirty="0">
                <a:solidFill>
                  <a:schemeClr val="accent2"/>
                </a:solidFill>
              </a:rPr>
              <a:t>➡ 競合しない</a:t>
            </a:r>
          </a:p>
        </p:txBody>
      </p:sp>
    </p:spTree>
    <p:extLst>
      <p:ext uri="{BB962C8B-B14F-4D97-AF65-F5344CB8AC3E}">
        <p14:creationId xmlns:p14="http://schemas.microsoft.com/office/powerpoint/2010/main" val="9282403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四角形: 角を丸くする 20">
            <a:extLst>
              <a:ext uri="{FF2B5EF4-FFF2-40B4-BE49-F238E27FC236}">
                <a16:creationId xmlns:a16="http://schemas.microsoft.com/office/drawing/2014/main" id="{22E1E197-1CEF-4F3E-8759-A9D9C3DC7E6A}"/>
              </a:ext>
            </a:extLst>
          </p:cNvPr>
          <p:cNvSpPr/>
          <p:nvPr/>
        </p:nvSpPr>
        <p:spPr>
          <a:xfrm>
            <a:off x="4336390" y="2182185"/>
            <a:ext cx="3616621" cy="3979724"/>
          </a:xfrm>
          <a:prstGeom prst="roundRect">
            <a:avLst>
              <a:gd name="adj" fmla="val 696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四角形: 角を丸くする 19">
            <a:extLst>
              <a:ext uri="{FF2B5EF4-FFF2-40B4-BE49-F238E27FC236}">
                <a16:creationId xmlns:a16="http://schemas.microsoft.com/office/drawing/2014/main" id="{AB6B2159-ADB8-464F-AB5A-324FAC6AA7D8}"/>
              </a:ext>
            </a:extLst>
          </p:cNvPr>
          <p:cNvSpPr/>
          <p:nvPr/>
        </p:nvSpPr>
        <p:spPr>
          <a:xfrm>
            <a:off x="340934" y="2182185"/>
            <a:ext cx="3616621" cy="3979724"/>
          </a:xfrm>
          <a:prstGeom prst="roundRect">
            <a:avLst>
              <a:gd name="adj" fmla="val 696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四角形: 角を丸くする 8">
            <a:extLst>
              <a:ext uri="{FF2B5EF4-FFF2-40B4-BE49-F238E27FC236}">
                <a16:creationId xmlns:a16="http://schemas.microsoft.com/office/drawing/2014/main" id="{BD7F2666-43BA-4084-971F-BDE577664B23}"/>
              </a:ext>
            </a:extLst>
          </p:cNvPr>
          <p:cNvSpPr/>
          <p:nvPr/>
        </p:nvSpPr>
        <p:spPr>
          <a:xfrm>
            <a:off x="8220764" y="2182185"/>
            <a:ext cx="3616621" cy="3979724"/>
          </a:xfrm>
          <a:prstGeom prst="roundRect">
            <a:avLst>
              <a:gd name="adj" fmla="val 696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D8C8A0F6-C40B-4496-8E36-9FB0F84F8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コンテナ作成</a:t>
            </a:r>
            <a:r>
              <a:rPr kumimoji="1" lang="en-US" altLang="ja-JP" dirty="0"/>
              <a:t> </a:t>
            </a:r>
            <a:r>
              <a:rPr kumimoji="1" lang="ja-JP" altLang="en-US" dirty="0"/>
              <a:t>流れ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5F05A57-8E5F-4CA1-9B62-976764EBBB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コンテナ作成のおおまかな流れ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C6A65606-4F82-437C-84A4-7A58B1740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21661-B2A8-457F-930E-F617AD024F3F}" type="slidenum">
              <a:rPr lang="ja-JP" altLang="en-US" smtClean="0"/>
              <a:pPr/>
              <a:t>4</a:t>
            </a:fld>
            <a:endParaRPr lang="ja-JP" altLang="en-US" dirty="0"/>
          </a:p>
        </p:txBody>
      </p:sp>
      <p:sp>
        <p:nvSpPr>
          <p:cNvPr id="5" name="コンテンツ プレースホルダー 4">
            <a:extLst>
              <a:ext uri="{FF2B5EF4-FFF2-40B4-BE49-F238E27FC236}">
                <a16:creationId xmlns:a16="http://schemas.microsoft.com/office/drawing/2014/main" id="{68DB536C-01C1-442D-9116-0CF98B727E0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6AA5DB5B-FDB6-4CFC-B06A-A59511E95E29}"/>
              </a:ext>
            </a:extLst>
          </p:cNvPr>
          <p:cNvSpPr/>
          <p:nvPr/>
        </p:nvSpPr>
        <p:spPr>
          <a:xfrm>
            <a:off x="879407" y="2650411"/>
            <a:ext cx="2168165" cy="116000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>
                <a:solidFill>
                  <a:schemeClr val="tx1"/>
                </a:solidFill>
              </a:rPr>
              <a:t>Docker file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D82FCD64-1A9B-4E6B-9195-675BC049CE88}"/>
              </a:ext>
            </a:extLst>
          </p:cNvPr>
          <p:cNvSpPr/>
          <p:nvPr/>
        </p:nvSpPr>
        <p:spPr>
          <a:xfrm>
            <a:off x="5142236" y="2661219"/>
            <a:ext cx="1880647" cy="116000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>
                <a:solidFill>
                  <a:schemeClr val="tx1"/>
                </a:solidFill>
              </a:rPr>
              <a:t>Docker</a:t>
            </a:r>
          </a:p>
          <a:p>
            <a:pPr algn="ctr"/>
            <a:r>
              <a:rPr lang="en-US" altLang="ja-JP" sz="2800" dirty="0">
                <a:solidFill>
                  <a:schemeClr val="tx1"/>
                </a:solidFill>
              </a:rPr>
              <a:t>image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8" name="直方体 7">
            <a:extLst>
              <a:ext uri="{FF2B5EF4-FFF2-40B4-BE49-F238E27FC236}">
                <a16:creationId xmlns:a16="http://schemas.microsoft.com/office/drawing/2014/main" id="{89C76205-7EBE-4000-8CB8-C22A53CBA6A3}"/>
              </a:ext>
            </a:extLst>
          </p:cNvPr>
          <p:cNvSpPr/>
          <p:nvPr/>
        </p:nvSpPr>
        <p:spPr>
          <a:xfrm>
            <a:off x="8924466" y="2580218"/>
            <a:ext cx="2205870" cy="1231795"/>
          </a:xfrm>
          <a:prstGeom prst="cube">
            <a:avLst/>
          </a:prstGeom>
          <a:solidFill>
            <a:schemeClr val="tx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 dirty="0"/>
              <a:t>コンテナ</a:t>
            </a:r>
          </a:p>
        </p:txBody>
      </p:sp>
      <p:cxnSp>
        <p:nvCxnSpPr>
          <p:cNvPr id="10" name="直線矢印コネクタ 9">
            <a:extLst>
              <a:ext uri="{FF2B5EF4-FFF2-40B4-BE49-F238E27FC236}">
                <a16:creationId xmlns:a16="http://schemas.microsoft.com/office/drawing/2014/main" id="{44937D82-8606-4782-8E84-A37D19BFEF25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3047572" y="3230415"/>
            <a:ext cx="2094664" cy="1080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矢印コネクタ 14">
            <a:extLst>
              <a:ext uri="{FF2B5EF4-FFF2-40B4-BE49-F238E27FC236}">
                <a16:creationId xmlns:a16="http://schemas.microsoft.com/office/drawing/2014/main" id="{96E4CA8E-BA0E-4055-8ACA-09E7C0F99123}"/>
              </a:ext>
            </a:extLst>
          </p:cNvPr>
          <p:cNvCxnSpPr>
            <a:cxnSpLocks/>
          </p:cNvCxnSpPr>
          <p:nvPr/>
        </p:nvCxnSpPr>
        <p:spPr>
          <a:xfrm flipV="1">
            <a:off x="7038465" y="3230416"/>
            <a:ext cx="1886001" cy="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8272FDA0-EF66-43A8-B2A8-F58DD69A0A0B}"/>
              </a:ext>
            </a:extLst>
          </p:cNvPr>
          <p:cNvSpPr txBox="1"/>
          <p:nvPr/>
        </p:nvSpPr>
        <p:spPr>
          <a:xfrm>
            <a:off x="3558821" y="2570347"/>
            <a:ext cx="1072166" cy="584775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3200" dirty="0"/>
              <a:t>生成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381ACBBF-C657-4029-8F37-54A5750C897B}"/>
              </a:ext>
            </a:extLst>
          </p:cNvPr>
          <p:cNvSpPr txBox="1"/>
          <p:nvPr/>
        </p:nvSpPr>
        <p:spPr>
          <a:xfrm>
            <a:off x="354615" y="4120616"/>
            <a:ext cx="343607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400" dirty="0"/>
              <a:t>作成する</a:t>
            </a:r>
            <a:r>
              <a:rPr lang="en-US" altLang="ja-JP" sz="2400" dirty="0"/>
              <a:t>Docker image</a:t>
            </a:r>
            <a:r>
              <a:rPr lang="ja-JP" altLang="en-US" sz="2400" dirty="0"/>
              <a:t>の内容を</a:t>
            </a:r>
            <a:r>
              <a:rPr kumimoji="1" lang="ja-JP" altLang="en-US" sz="2400" dirty="0"/>
              <a:t>記述</a:t>
            </a:r>
            <a:br>
              <a:rPr kumimoji="1" lang="en-US" altLang="ja-JP" sz="2400" dirty="0"/>
            </a:br>
            <a:r>
              <a:rPr lang="ja-JP" altLang="en-US" sz="2400" dirty="0"/>
              <a:t>（インストールするパッケージ等</a:t>
            </a:r>
            <a:r>
              <a:rPr kumimoji="1" lang="ja-JP" altLang="en-US" sz="2400" dirty="0"/>
              <a:t>）</a:t>
            </a:r>
            <a:endParaRPr kumimoji="1" lang="en-US" altLang="ja-JP" sz="2400" dirty="0"/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70F52709-ABAB-440B-96D7-115FB6E41DF1}"/>
              </a:ext>
            </a:extLst>
          </p:cNvPr>
          <p:cNvSpPr txBox="1"/>
          <p:nvPr/>
        </p:nvSpPr>
        <p:spPr>
          <a:xfrm>
            <a:off x="4457332" y="4735308"/>
            <a:ext cx="33747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/>
              <a:t>Docker file</a:t>
            </a:r>
            <a:r>
              <a:rPr kumimoji="1" lang="ja-JP" altLang="en-US" sz="2400" dirty="0"/>
              <a:t>から作成</a:t>
            </a:r>
            <a:endParaRPr kumimoji="1" lang="en-US" altLang="ja-JP" sz="2400" dirty="0"/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AD2A0D3F-A6D1-44EA-B2B1-1A5B44C1306D}"/>
              </a:ext>
            </a:extLst>
          </p:cNvPr>
          <p:cNvSpPr txBox="1"/>
          <p:nvPr/>
        </p:nvSpPr>
        <p:spPr>
          <a:xfrm>
            <a:off x="7500449" y="2563925"/>
            <a:ext cx="1072166" cy="584775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3200" dirty="0"/>
              <a:t>生成</a:t>
            </a:r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42C5E2C1-46DD-483F-ACB3-D0325B02E79B}"/>
              </a:ext>
            </a:extLst>
          </p:cNvPr>
          <p:cNvSpPr txBox="1"/>
          <p:nvPr/>
        </p:nvSpPr>
        <p:spPr>
          <a:xfrm>
            <a:off x="8331846" y="4357623"/>
            <a:ext cx="33747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/>
              <a:t>Docker image</a:t>
            </a:r>
            <a:r>
              <a:rPr kumimoji="1" lang="ja-JP" altLang="en-US" sz="2400" dirty="0"/>
              <a:t>から作成</a:t>
            </a:r>
            <a:endParaRPr kumimoji="1" lang="en-US" altLang="ja-JP" sz="2400" dirty="0"/>
          </a:p>
          <a:p>
            <a:pPr algn="ctr"/>
            <a:r>
              <a:rPr kumimoji="1" lang="en-US" altLang="ja-JP" sz="2400" dirty="0"/>
              <a:t>ubuntu</a:t>
            </a:r>
            <a:r>
              <a:rPr kumimoji="1" lang="ja-JP" altLang="en-US" sz="2400" dirty="0"/>
              <a:t>等の</a:t>
            </a:r>
            <a:r>
              <a:rPr kumimoji="1" lang="en-US" altLang="ja-JP" sz="2400" dirty="0"/>
              <a:t>OS</a:t>
            </a:r>
            <a:r>
              <a:rPr kumimoji="1" lang="ja-JP" altLang="en-US" sz="2400" dirty="0"/>
              <a:t>をベースにした環境</a:t>
            </a:r>
            <a:endParaRPr kumimoji="1" lang="en-US" altLang="ja-JP" sz="2400" dirty="0"/>
          </a:p>
        </p:txBody>
      </p:sp>
    </p:spTree>
    <p:extLst>
      <p:ext uri="{BB962C8B-B14F-4D97-AF65-F5344CB8AC3E}">
        <p14:creationId xmlns:p14="http://schemas.microsoft.com/office/powerpoint/2010/main" val="344500307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C40D8D26-D9C4-4F6C-9500-90BC67631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ホストとコンテナの関係性</a:t>
            </a:r>
          </a:p>
        </p:txBody>
      </p:sp>
      <p:sp>
        <p:nvSpPr>
          <p:cNvPr id="5" name="コンテンツ プレースホルダー 4">
            <a:extLst>
              <a:ext uri="{FF2B5EF4-FFF2-40B4-BE49-F238E27FC236}">
                <a16:creationId xmlns:a16="http://schemas.microsoft.com/office/drawing/2014/main" id="{98370B65-568E-4FA0-9252-1F0273DEEA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機械学習の場合のイメージ</a:t>
            </a: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463132BF-C2B5-4A18-8365-7ECA95741A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6759D-F3B3-4DCA-95CB-FE1BB35EFE41}" type="slidenum">
              <a:rPr lang="ja-JP" altLang="en-US" smtClean="0"/>
              <a:pPr/>
              <a:t>40</a:t>
            </a:fld>
            <a:endParaRPr lang="ja-JP" altLang="en-US" dirty="0"/>
          </a:p>
        </p:txBody>
      </p:sp>
      <p:sp>
        <p:nvSpPr>
          <p:cNvPr id="7" name="Freeform 1233">
            <a:extLst>
              <a:ext uri="{FF2B5EF4-FFF2-40B4-BE49-F238E27FC236}">
                <a16:creationId xmlns:a16="http://schemas.microsoft.com/office/drawing/2014/main" id="{DEB79A7E-FFE0-4D52-B21D-8F7BF5DA8CF8}"/>
              </a:ext>
            </a:extLst>
          </p:cNvPr>
          <p:cNvSpPr>
            <a:spLocks noEditPoints="1"/>
          </p:cNvSpPr>
          <p:nvPr/>
        </p:nvSpPr>
        <p:spPr bwMode="auto">
          <a:xfrm>
            <a:off x="652195" y="2765543"/>
            <a:ext cx="5382259" cy="3621808"/>
          </a:xfrm>
          <a:custGeom>
            <a:avLst/>
            <a:gdLst>
              <a:gd name="T0" fmla="*/ 160 w 192"/>
              <a:gd name="T1" fmla="*/ 112 h 128"/>
              <a:gd name="T2" fmla="*/ 176 w 192"/>
              <a:gd name="T3" fmla="*/ 96 h 128"/>
              <a:gd name="T4" fmla="*/ 176 w 192"/>
              <a:gd name="T5" fmla="*/ 16 h 128"/>
              <a:gd name="T6" fmla="*/ 160 w 192"/>
              <a:gd name="T7" fmla="*/ 0 h 128"/>
              <a:gd name="T8" fmla="*/ 32 w 192"/>
              <a:gd name="T9" fmla="*/ 0 h 128"/>
              <a:gd name="T10" fmla="*/ 16 w 192"/>
              <a:gd name="T11" fmla="*/ 16 h 128"/>
              <a:gd name="T12" fmla="*/ 16 w 192"/>
              <a:gd name="T13" fmla="*/ 96 h 128"/>
              <a:gd name="T14" fmla="*/ 32 w 192"/>
              <a:gd name="T15" fmla="*/ 112 h 128"/>
              <a:gd name="T16" fmla="*/ 0 w 192"/>
              <a:gd name="T17" fmla="*/ 112 h 128"/>
              <a:gd name="T18" fmla="*/ 0 w 192"/>
              <a:gd name="T19" fmla="*/ 128 h 128"/>
              <a:gd name="T20" fmla="*/ 192 w 192"/>
              <a:gd name="T21" fmla="*/ 128 h 128"/>
              <a:gd name="T22" fmla="*/ 192 w 192"/>
              <a:gd name="T23" fmla="*/ 112 h 128"/>
              <a:gd name="T24" fmla="*/ 160 w 192"/>
              <a:gd name="T25" fmla="*/ 112 h 128"/>
              <a:gd name="T26" fmla="*/ 32 w 192"/>
              <a:gd name="T27" fmla="*/ 16 h 128"/>
              <a:gd name="T28" fmla="*/ 160 w 192"/>
              <a:gd name="T29" fmla="*/ 16 h 128"/>
              <a:gd name="T30" fmla="*/ 160 w 192"/>
              <a:gd name="T31" fmla="*/ 96 h 128"/>
              <a:gd name="T32" fmla="*/ 32 w 192"/>
              <a:gd name="T33" fmla="*/ 96 h 128"/>
              <a:gd name="T34" fmla="*/ 32 w 192"/>
              <a:gd name="T35" fmla="*/ 16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92" h="128">
                <a:moveTo>
                  <a:pt x="160" y="112"/>
                </a:moveTo>
                <a:cubicBezTo>
                  <a:pt x="169" y="112"/>
                  <a:pt x="176" y="105"/>
                  <a:pt x="176" y="96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7"/>
                  <a:pt x="169" y="0"/>
                  <a:pt x="160" y="0"/>
                </a:cubicBezTo>
                <a:cubicBezTo>
                  <a:pt x="32" y="0"/>
                  <a:pt x="32" y="0"/>
                  <a:pt x="32" y="0"/>
                </a:cubicBezTo>
                <a:cubicBezTo>
                  <a:pt x="23" y="0"/>
                  <a:pt x="16" y="7"/>
                  <a:pt x="16" y="16"/>
                </a:cubicBezTo>
                <a:cubicBezTo>
                  <a:pt x="16" y="96"/>
                  <a:pt x="16" y="96"/>
                  <a:pt x="16" y="96"/>
                </a:cubicBezTo>
                <a:cubicBezTo>
                  <a:pt x="16" y="105"/>
                  <a:pt x="23" y="112"/>
                  <a:pt x="32" y="112"/>
                </a:cubicBezTo>
                <a:cubicBezTo>
                  <a:pt x="0" y="112"/>
                  <a:pt x="0" y="112"/>
                  <a:pt x="0" y="112"/>
                </a:cubicBezTo>
                <a:cubicBezTo>
                  <a:pt x="0" y="128"/>
                  <a:pt x="0" y="128"/>
                  <a:pt x="0" y="128"/>
                </a:cubicBezTo>
                <a:cubicBezTo>
                  <a:pt x="192" y="128"/>
                  <a:pt x="192" y="128"/>
                  <a:pt x="192" y="128"/>
                </a:cubicBezTo>
                <a:cubicBezTo>
                  <a:pt x="192" y="112"/>
                  <a:pt x="192" y="112"/>
                  <a:pt x="192" y="112"/>
                </a:cubicBezTo>
                <a:lnTo>
                  <a:pt x="160" y="112"/>
                </a:lnTo>
                <a:close/>
                <a:moveTo>
                  <a:pt x="32" y="16"/>
                </a:moveTo>
                <a:cubicBezTo>
                  <a:pt x="160" y="16"/>
                  <a:pt x="160" y="16"/>
                  <a:pt x="160" y="16"/>
                </a:cubicBezTo>
                <a:cubicBezTo>
                  <a:pt x="160" y="96"/>
                  <a:pt x="160" y="96"/>
                  <a:pt x="160" y="96"/>
                </a:cubicBezTo>
                <a:cubicBezTo>
                  <a:pt x="32" y="96"/>
                  <a:pt x="32" y="96"/>
                  <a:pt x="32" y="96"/>
                </a:cubicBezTo>
                <a:lnTo>
                  <a:pt x="32" y="16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11" name="四角形: 角を丸くする 10">
            <a:extLst>
              <a:ext uri="{FF2B5EF4-FFF2-40B4-BE49-F238E27FC236}">
                <a16:creationId xmlns:a16="http://schemas.microsoft.com/office/drawing/2014/main" id="{0A0A02A4-3854-4061-8199-AAC1F13F98EB}"/>
              </a:ext>
            </a:extLst>
          </p:cNvPr>
          <p:cNvSpPr/>
          <p:nvPr/>
        </p:nvSpPr>
        <p:spPr>
          <a:xfrm>
            <a:off x="6433295" y="2903455"/>
            <a:ext cx="4775175" cy="3194271"/>
          </a:xfrm>
          <a:prstGeom prst="roundRect">
            <a:avLst>
              <a:gd name="adj" fmla="val 8053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二等辺三角形 11">
            <a:extLst>
              <a:ext uri="{FF2B5EF4-FFF2-40B4-BE49-F238E27FC236}">
                <a16:creationId xmlns:a16="http://schemas.microsoft.com/office/drawing/2014/main" id="{049E829E-2E09-4D30-B46B-754A7064BAF2}"/>
              </a:ext>
            </a:extLst>
          </p:cNvPr>
          <p:cNvSpPr/>
          <p:nvPr/>
        </p:nvSpPr>
        <p:spPr>
          <a:xfrm rot="15887530">
            <a:off x="5533979" y="2478275"/>
            <a:ext cx="927341" cy="2209681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直方体 12">
            <a:extLst>
              <a:ext uri="{FF2B5EF4-FFF2-40B4-BE49-F238E27FC236}">
                <a16:creationId xmlns:a16="http://schemas.microsoft.com/office/drawing/2014/main" id="{9CF55AC0-A3FC-4996-9432-77BC8F2271DD}"/>
              </a:ext>
            </a:extLst>
          </p:cNvPr>
          <p:cNvSpPr/>
          <p:nvPr/>
        </p:nvSpPr>
        <p:spPr>
          <a:xfrm>
            <a:off x="6657439" y="3086641"/>
            <a:ext cx="4326886" cy="2908806"/>
          </a:xfrm>
          <a:prstGeom prst="cube">
            <a:avLst/>
          </a:prstGeom>
          <a:solidFill>
            <a:schemeClr val="tx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ja-JP" sz="2800" dirty="0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BFB97243-0CDB-44DF-94C4-90CDBD2CD0DC}"/>
              </a:ext>
            </a:extLst>
          </p:cNvPr>
          <p:cNvSpPr txBox="1"/>
          <p:nvPr/>
        </p:nvSpPr>
        <p:spPr>
          <a:xfrm>
            <a:off x="2566035" y="3390696"/>
            <a:ext cx="1425188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sz="2800" dirty="0"/>
              <a:t>docker</a:t>
            </a:r>
            <a:endParaRPr kumimoji="1" lang="ja-JP" altLang="en-US" sz="2800" dirty="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D8988E59-C729-4D59-BA93-DBFF8AB6874E}"/>
              </a:ext>
            </a:extLst>
          </p:cNvPr>
          <p:cNvSpPr txBox="1"/>
          <p:nvPr/>
        </p:nvSpPr>
        <p:spPr>
          <a:xfrm>
            <a:off x="1701975" y="4777267"/>
            <a:ext cx="3153308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sz="2800" dirty="0"/>
              <a:t>NVIDIA</a:t>
            </a:r>
            <a:r>
              <a:rPr kumimoji="1" lang="ja-JP" altLang="en-US" sz="2800" dirty="0"/>
              <a:t>ドライバー</a:t>
            </a:r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1C073423-FF62-4AE8-BFE0-093760C1B00C}"/>
              </a:ext>
            </a:extLst>
          </p:cNvPr>
          <p:cNvSpPr/>
          <p:nvPr/>
        </p:nvSpPr>
        <p:spPr>
          <a:xfrm>
            <a:off x="1708902" y="4080762"/>
            <a:ext cx="3268844" cy="461665"/>
          </a:xfrm>
          <a:prstGeom prst="rect">
            <a:avLst/>
          </a:prstGeom>
          <a:ln w="28575"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altLang="ja-JP" sz="2400" dirty="0" err="1">
                <a:solidFill>
                  <a:srgbClr val="202124"/>
                </a:solidFill>
                <a:latin typeface="Roboto"/>
              </a:rPr>
              <a:t>nvidia</a:t>
            </a:r>
            <a:r>
              <a:rPr lang="en-US" altLang="ja-JP" sz="2400" dirty="0">
                <a:solidFill>
                  <a:srgbClr val="202124"/>
                </a:solidFill>
                <a:latin typeface="Roboto"/>
              </a:rPr>
              <a:t>-</a:t>
            </a:r>
            <a:r>
              <a:rPr lang="en-US" altLang="ja-JP" sz="2400" dirty="0" err="1">
                <a:solidFill>
                  <a:srgbClr val="202124"/>
                </a:solidFill>
                <a:latin typeface="Roboto"/>
              </a:rPr>
              <a:t>containar</a:t>
            </a:r>
            <a:r>
              <a:rPr lang="en-US" altLang="ja-JP" sz="2400" dirty="0">
                <a:solidFill>
                  <a:srgbClr val="202124"/>
                </a:solidFill>
                <a:latin typeface="Roboto"/>
              </a:rPr>
              <a:t>-toolkit</a:t>
            </a:r>
            <a:endParaRPr lang="ja-JP" altLang="en-US" sz="2400" dirty="0"/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4E86965E-C64A-41FD-BE3C-B9A3E3763F25}"/>
              </a:ext>
            </a:extLst>
          </p:cNvPr>
          <p:cNvSpPr/>
          <p:nvPr/>
        </p:nvSpPr>
        <p:spPr>
          <a:xfrm>
            <a:off x="6769123" y="3863889"/>
            <a:ext cx="3354604" cy="199958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AB52EF18-CD67-4DE1-B5E3-B34A28099E94}"/>
              </a:ext>
            </a:extLst>
          </p:cNvPr>
          <p:cNvSpPr txBox="1"/>
          <p:nvPr/>
        </p:nvSpPr>
        <p:spPr>
          <a:xfrm>
            <a:off x="7577537" y="5435062"/>
            <a:ext cx="18596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000" dirty="0"/>
              <a:t>OS(ubuntu)</a:t>
            </a:r>
            <a:endParaRPr kumimoji="1" lang="ja-JP" altLang="en-US" sz="2000" dirty="0"/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405BA63E-2252-45A6-95F4-52D13CDA9A93}"/>
              </a:ext>
            </a:extLst>
          </p:cNvPr>
          <p:cNvSpPr/>
          <p:nvPr/>
        </p:nvSpPr>
        <p:spPr>
          <a:xfrm>
            <a:off x="6898513" y="3930298"/>
            <a:ext cx="3130459" cy="4413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72E3EB0F-7A99-424E-B4E1-5D7F6B07BA87}"/>
              </a:ext>
            </a:extLst>
          </p:cNvPr>
          <p:cNvSpPr/>
          <p:nvPr/>
        </p:nvSpPr>
        <p:spPr>
          <a:xfrm>
            <a:off x="6812002" y="3949888"/>
            <a:ext cx="326884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2000" dirty="0" err="1"/>
              <a:t>cuda</a:t>
            </a:r>
            <a:endParaRPr lang="en-US" altLang="ja-JP" sz="2000" dirty="0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60E3AF68-EE2A-4578-916F-BC4612311246}"/>
              </a:ext>
            </a:extLst>
          </p:cNvPr>
          <p:cNvSpPr txBox="1"/>
          <p:nvPr/>
        </p:nvSpPr>
        <p:spPr>
          <a:xfrm>
            <a:off x="1261048" y="2116584"/>
            <a:ext cx="43979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000" dirty="0"/>
              <a:t>docker, </a:t>
            </a:r>
            <a:r>
              <a:rPr kumimoji="1" lang="en-US" altLang="ja-JP" sz="2000" dirty="0" err="1"/>
              <a:t>nvidia</a:t>
            </a:r>
            <a:r>
              <a:rPr kumimoji="1" lang="en-US" altLang="ja-JP" sz="2000" dirty="0"/>
              <a:t>-container-toolkit</a:t>
            </a:r>
            <a:r>
              <a:rPr kumimoji="1" lang="ja-JP" altLang="en-US" sz="2000" dirty="0"/>
              <a:t>のみ</a:t>
            </a:r>
            <a:endParaRPr kumimoji="1" lang="en-US" altLang="ja-JP" sz="2000" dirty="0"/>
          </a:p>
          <a:p>
            <a:pPr algn="ctr"/>
            <a:r>
              <a:rPr kumimoji="1" lang="ja-JP" altLang="en-US" sz="2000" dirty="0"/>
              <a:t>ホスト側にインストール</a:t>
            </a: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51888248-5FC8-4317-A2A1-1434CED56851}"/>
              </a:ext>
            </a:extLst>
          </p:cNvPr>
          <p:cNvSpPr txBox="1"/>
          <p:nvPr/>
        </p:nvSpPr>
        <p:spPr>
          <a:xfrm>
            <a:off x="6621920" y="1907109"/>
            <a:ext cx="43979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000" dirty="0"/>
              <a:t>それ以外（</a:t>
            </a:r>
            <a:r>
              <a:rPr kumimoji="1" lang="en-US" altLang="ja-JP" sz="2000" dirty="0" err="1"/>
              <a:t>cuda</a:t>
            </a:r>
            <a:r>
              <a:rPr kumimoji="1" lang="en-US" altLang="ja-JP" sz="2000" dirty="0"/>
              <a:t>, </a:t>
            </a:r>
            <a:r>
              <a:rPr kumimoji="1" lang="ja-JP" altLang="en-US" sz="2000" dirty="0"/>
              <a:t>機械学習フレームワーク</a:t>
            </a:r>
            <a:r>
              <a:rPr kumimoji="1" lang="en-US" altLang="ja-JP" sz="2000" dirty="0"/>
              <a:t>, python</a:t>
            </a:r>
            <a:r>
              <a:rPr kumimoji="1" lang="ja-JP" altLang="en-US" sz="2000" dirty="0"/>
              <a:t>等）</a:t>
            </a:r>
            <a:r>
              <a:rPr lang="ja-JP" altLang="en-US" sz="2000" dirty="0"/>
              <a:t>全てを</a:t>
            </a:r>
            <a:r>
              <a:rPr kumimoji="1" lang="ja-JP" altLang="en-US" sz="2000" dirty="0"/>
              <a:t>コンテナ内の</a:t>
            </a:r>
            <a:r>
              <a:rPr lang="en-US" altLang="ja-JP" sz="2000" dirty="0"/>
              <a:t>OS</a:t>
            </a:r>
            <a:r>
              <a:rPr lang="ja-JP" altLang="en-US" sz="2000" dirty="0"/>
              <a:t>上にインストール</a:t>
            </a:r>
            <a:endParaRPr kumimoji="1" lang="ja-JP" altLang="en-US" sz="2000" dirty="0"/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7810EC17-B6CF-4C60-85FF-7D7B1EFCFB6B}"/>
              </a:ext>
            </a:extLst>
          </p:cNvPr>
          <p:cNvSpPr/>
          <p:nvPr/>
        </p:nvSpPr>
        <p:spPr>
          <a:xfrm>
            <a:off x="6898513" y="4460531"/>
            <a:ext cx="3130459" cy="4949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>
                <a:solidFill>
                  <a:schemeClr val="tx1"/>
                </a:solidFill>
              </a:rPr>
              <a:t>機械学習フレームワーク</a:t>
            </a:r>
            <a:r>
              <a:rPr lang="ja-JP" altLang="en-US" dirty="0"/>
              <a:t>）</a:t>
            </a:r>
            <a:endParaRPr lang="en-US" altLang="ja-JP" dirty="0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28BEBD01-29F4-4403-9D34-B2D5F1F8B93B}"/>
              </a:ext>
            </a:extLst>
          </p:cNvPr>
          <p:cNvSpPr/>
          <p:nvPr/>
        </p:nvSpPr>
        <p:spPr>
          <a:xfrm>
            <a:off x="6898513" y="5037431"/>
            <a:ext cx="3130459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ja-JP" altLang="en-US" dirty="0"/>
              <a:t>その他必要なパッケージ</a:t>
            </a:r>
            <a:endParaRPr lang="en-US" altLang="ja-JP" sz="2000" dirty="0"/>
          </a:p>
        </p:txBody>
      </p:sp>
    </p:spTree>
    <p:extLst>
      <p:ext uri="{BB962C8B-B14F-4D97-AF65-F5344CB8AC3E}">
        <p14:creationId xmlns:p14="http://schemas.microsoft.com/office/powerpoint/2010/main" val="286423678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E5781DD-4C08-489C-9530-92684C051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手順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1F758F1-4F8E-4EB0-A928-366EE056BD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9215" y="1183596"/>
            <a:ext cx="11029615" cy="560328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60000"/>
              </a:lnSpc>
            </a:pPr>
            <a:r>
              <a:rPr lang="en-US" altLang="ja-JP" dirty="0"/>
              <a:t>1. Docker</a:t>
            </a:r>
            <a:r>
              <a:rPr lang="ja-JP" altLang="en-US" dirty="0"/>
              <a:t>をインストール</a:t>
            </a:r>
            <a:endParaRPr lang="en-US" altLang="ja-JP" dirty="0"/>
          </a:p>
          <a:p>
            <a:pPr>
              <a:lnSpc>
                <a:spcPct val="160000"/>
              </a:lnSpc>
            </a:pPr>
            <a:r>
              <a:rPr lang="en-US" altLang="ja-JP" dirty="0"/>
              <a:t>2. </a:t>
            </a:r>
            <a:r>
              <a:rPr lang="ja-JP" altLang="en-US" dirty="0"/>
              <a:t>自分の</a:t>
            </a:r>
            <a:r>
              <a:rPr lang="en-US" altLang="ja-JP" dirty="0"/>
              <a:t>PC</a:t>
            </a:r>
            <a:r>
              <a:rPr lang="ja-JP" altLang="en-US" dirty="0"/>
              <a:t>に搭載されている</a:t>
            </a:r>
            <a:r>
              <a:rPr lang="en-US" altLang="ja-JP" dirty="0"/>
              <a:t>GPU</a:t>
            </a:r>
            <a:r>
              <a:rPr lang="ja-JP" altLang="en-US" dirty="0"/>
              <a:t>の，</a:t>
            </a:r>
            <a:r>
              <a:rPr lang="en-US" altLang="ja-JP" dirty="0"/>
              <a:t>NVIDIA-driver</a:t>
            </a:r>
            <a:r>
              <a:rPr lang="ja-JP" altLang="en-US" dirty="0"/>
              <a:t>（基本最新で</a:t>
            </a:r>
            <a:r>
              <a:rPr lang="en-US" altLang="ja-JP" dirty="0"/>
              <a:t>OK</a:t>
            </a:r>
            <a:r>
              <a:rPr lang="ja-JP" altLang="en-US" dirty="0"/>
              <a:t>）をインストール</a:t>
            </a:r>
            <a:endParaRPr lang="en-US" altLang="ja-JP" dirty="0"/>
          </a:p>
          <a:p>
            <a:pPr>
              <a:lnSpc>
                <a:spcPct val="160000"/>
              </a:lnSpc>
            </a:pPr>
            <a:r>
              <a:rPr lang="en-US" altLang="ja-JP" dirty="0"/>
              <a:t>3. </a:t>
            </a:r>
            <a:r>
              <a:rPr lang="en-US" altLang="ja-JP" dirty="0" err="1"/>
              <a:t>nvidia</a:t>
            </a:r>
            <a:r>
              <a:rPr lang="en-US" altLang="ja-JP" dirty="0"/>
              <a:t>-container-toolkit</a:t>
            </a:r>
            <a:r>
              <a:rPr lang="ja-JP" altLang="en-US" dirty="0"/>
              <a:t>をインストール（</a:t>
            </a:r>
            <a:r>
              <a:rPr lang="en-US" altLang="ja-JP" dirty="0"/>
              <a:t>1.</a:t>
            </a:r>
            <a:r>
              <a:rPr lang="ja-JP" altLang="en-US" dirty="0"/>
              <a:t>～</a:t>
            </a:r>
            <a:r>
              <a:rPr lang="en-US" altLang="ja-JP" dirty="0"/>
              <a:t>3.</a:t>
            </a:r>
            <a:r>
              <a:rPr lang="ja-JP" altLang="en-US" dirty="0"/>
              <a:t>は初回のみ）</a:t>
            </a:r>
            <a:endParaRPr lang="en-US" altLang="ja-JP" dirty="0"/>
          </a:p>
          <a:p>
            <a:pPr>
              <a:lnSpc>
                <a:spcPct val="160000"/>
              </a:lnSpc>
            </a:pPr>
            <a:r>
              <a:rPr lang="en-US" altLang="ja-JP" dirty="0"/>
              <a:t>4. </a:t>
            </a:r>
            <a:r>
              <a:rPr lang="en-US" altLang="ja-JP" dirty="0" err="1"/>
              <a:t>Dockerfile</a:t>
            </a:r>
            <a:r>
              <a:rPr lang="ja-JP" altLang="en-US" dirty="0"/>
              <a:t>を記述</a:t>
            </a:r>
            <a:endParaRPr lang="en-US" altLang="ja-JP" dirty="0"/>
          </a:p>
          <a:p>
            <a:pPr>
              <a:lnSpc>
                <a:spcPct val="160000"/>
              </a:lnSpc>
            </a:pPr>
            <a:r>
              <a:rPr lang="en-US" altLang="ja-JP" dirty="0"/>
              <a:t>5. </a:t>
            </a:r>
            <a:r>
              <a:rPr lang="en-US" altLang="ja-JP" dirty="0" err="1"/>
              <a:t>Dockerfile</a:t>
            </a:r>
            <a:r>
              <a:rPr lang="en-US" altLang="ja-JP" dirty="0"/>
              <a:t> </a:t>
            </a:r>
            <a:r>
              <a:rPr lang="ja-JP" altLang="en-US" dirty="0"/>
              <a:t>➡ </a:t>
            </a:r>
            <a:r>
              <a:rPr lang="en-US" altLang="ja-JP" dirty="0"/>
              <a:t>image-file</a:t>
            </a:r>
            <a:r>
              <a:rPr lang="ja-JP" altLang="en-US" dirty="0"/>
              <a:t>を作成（ビルド）</a:t>
            </a:r>
            <a:endParaRPr lang="en-US" altLang="ja-JP" dirty="0"/>
          </a:p>
          <a:p>
            <a:pPr>
              <a:lnSpc>
                <a:spcPct val="160000"/>
              </a:lnSpc>
            </a:pPr>
            <a:r>
              <a:rPr lang="en-US" altLang="ja-JP" dirty="0"/>
              <a:t>6. image-file </a:t>
            </a:r>
            <a:r>
              <a:rPr lang="ja-JP" altLang="en-US" dirty="0"/>
              <a:t>➡ </a:t>
            </a:r>
            <a:r>
              <a:rPr lang="en-US" altLang="ja-JP" dirty="0"/>
              <a:t>container</a:t>
            </a:r>
            <a:r>
              <a:rPr lang="ja-JP" altLang="en-US" dirty="0"/>
              <a:t>を作成（</a:t>
            </a:r>
            <a:r>
              <a:rPr lang="en-US" altLang="ja-JP" dirty="0"/>
              <a:t>container =</a:t>
            </a:r>
            <a:r>
              <a:rPr lang="ja-JP" altLang="en-US" dirty="0"/>
              <a:t>実際に作業する環境）</a:t>
            </a:r>
            <a:endParaRPr lang="en-US" altLang="ja-JP" dirty="0"/>
          </a:p>
          <a:p>
            <a:pPr>
              <a:lnSpc>
                <a:spcPct val="160000"/>
              </a:lnSpc>
            </a:pPr>
            <a:r>
              <a:rPr lang="en-US" altLang="ja-JP" dirty="0"/>
              <a:t>※ </a:t>
            </a:r>
            <a:r>
              <a:rPr lang="ja-JP" altLang="en-US" dirty="0"/>
              <a:t>環境構築が完了するまで，</a:t>
            </a:r>
            <a:r>
              <a:rPr lang="en-US" altLang="ja-JP" dirty="0"/>
              <a:t>4.</a:t>
            </a:r>
            <a:r>
              <a:rPr lang="ja-JP" altLang="en-US" dirty="0"/>
              <a:t>～</a:t>
            </a:r>
            <a:r>
              <a:rPr lang="en-US" altLang="ja-JP" dirty="0"/>
              <a:t>6.</a:t>
            </a:r>
            <a:r>
              <a:rPr lang="ja-JP" altLang="en-US" dirty="0"/>
              <a:t>を繰り返す</a:t>
            </a:r>
            <a:endParaRPr lang="en-US" altLang="ja-JP" dirty="0"/>
          </a:p>
          <a:p>
            <a:pPr>
              <a:lnSpc>
                <a:spcPct val="160000"/>
              </a:lnSpc>
            </a:pPr>
            <a:r>
              <a:rPr lang="en-US" altLang="ja-JP" dirty="0"/>
              <a:t>7. </a:t>
            </a:r>
            <a:r>
              <a:rPr lang="ja-JP" altLang="en-US" dirty="0"/>
              <a:t>環境構築が完了したら，</a:t>
            </a:r>
            <a:r>
              <a:rPr lang="en-US" altLang="ja-JP" dirty="0"/>
              <a:t>container</a:t>
            </a:r>
            <a:r>
              <a:rPr lang="ja-JP" altLang="en-US" dirty="0"/>
              <a:t>内で作業（プログラム実行等）</a:t>
            </a:r>
            <a:endParaRPr lang="en-US" altLang="ja-JP" dirty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4949A111-2203-4380-9366-DAA7576A3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21661-B2A8-457F-930E-F617AD024F3F}" type="slidenum">
              <a:rPr lang="ja-JP" altLang="en-US" smtClean="0"/>
              <a:pPr/>
              <a:t>41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37295137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3ACF05A-6BBF-4750-8CAE-90CE9A5C37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Docker</a:t>
            </a:r>
            <a:r>
              <a:rPr kumimoji="1" lang="ja-JP" altLang="en-US" dirty="0"/>
              <a:t>をインストール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06DC96E-7246-4C43-AD2D-74931C17FB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9215" y="1183596"/>
            <a:ext cx="11437985" cy="3991719"/>
          </a:xfrm>
        </p:spPr>
        <p:txBody>
          <a:bodyPr>
            <a:normAutofit/>
          </a:bodyPr>
          <a:lstStyle/>
          <a:p>
            <a:r>
              <a:rPr lang="en-US" altLang="ja-JP" dirty="0"/>
              <a:t>Ubuntu</a:t>
            </a:r>
            <a:r>
              <a:rPr lang="ja-JP" altLang="en-US" dirty="0"/>
              <a:t>に</a:t>
            </a:r>
            <a:r>
              <a:rPr lang="en-US" altLang="ja-JP" dirty="0" err="1"/>
              <a:t>DockerEngine</a:t>
            </a:r>
            <a:r>
              <a:rPr lang="ja-JP" altLang="en-US" dirty="0"/>
              <a:t>をインストールする</a:t>
            </a:r>
            <a:br>
              <a:rPr lang="ja-JP" altLang="en-US" dirty="0"/>
            </a:br>
            <a:r>
              <a:rPr lang="en-US" altLang="ja-JP" dirty="0">
                <a:hlinkClick r:id="rId2"/>
              </a:rPr>
              <a:t>https://docs.docker.com/engine/install/ubuntu/</a:t>
            </a:r>
            <a:endParaRPr lang="en-US" altLang="ja-JP" dirty="0"/>
          </a:p>
          <a:p>
            <a:r>
              <a:rPr lang="en-US" altLang="ja-JP" b="1" dirty="0">
                <a:solidFill>
                  <a:schemeClr val="accent2"/>
                </a:solidFill>
              </a:rPr>
              <a:t>※Docker</a:t>
            </a:r>
            <a:r>
              <a:rPr lang="ja-JP" altLang="en-US" b="1" dirty="0">
                <a:solidFill>
                  <a:schemeClr val="accent2"/>
                </a:solidFill>
              </a:rPr>
              <a:t>は頻繁に更新されるため，上記の公式のページを参考にしてインストールした方が無難</a:t>
            </a:r>
            <a:endParaRPr lang="en-US" altLang="ja-JP" dirty="0"/>
          </a:p>
          <a:p>
            <a:r>
              <a:rPr lang="en-US" altLang="ja-JP" dirty="0"/>
              <a:t>docker</a:t>
            </a:r>
            <a:r>
              <a:rPr lang="ja-JP" altLang="en-US" dirty="0"/>
              <a:t>を</a:t>
            </a:r>
            <a:r>
              <a:rPr lang="en-US" altLang="ja-JP" dirty="0" err="1"/>
              <a:t>sudo</a:t>
            </a:r>
            <a:r>
              <a:rPr lang="ja-JP" altLang="en-US" dirty="0"/>
              <a:t>なしでログイン</a:t>
            </a:r>
            <a:br>
              <a:rPr lang="ja-JP" altLang="en-US" dirty="0"/>
            </a:br>
            <a:r>
              <a:rPr lang="en-US" altLang="ja-JP" dirty="0">
                <a:hlinkClick r:id="rId3"/>
              </a:rPr>
              <a:t>https://qiita.com/DQNEO/items/da5df074c48b012152ee</a:t>
            </a:r>
            <a:endParaRPr lang="en-US" altLang="ja-JP" dirty="0"/>
          </a:p>
          <a:p>
            <a:endParaRPr lang="en-US" altLang="ja-JP" sz="2400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47CDE574-0BC1-4560-91C1-A4851447F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21661-B2A8-457F-930E-F617AD024F3F}" type="slidenum">
              <a:rPr lang="ja-JP" altLang="en-US" smtClean="0"/>
              <a:pPr/>
              <a:t>42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0619876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C19D681-BC1D-49FD-9625-A15110B71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NVIDIA driver </a:t>
            </a:r>
            <a:r>
              <a:rPr kumimoji="1" lang="ja-JP" altLang="en-US" dirty="0"/>
              <a:t>確認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AF131EF6-5EFF-4AAF-B827-EF3A6D3C1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21661-B2A8-457F-930E-F617AD024F3F}" type="slidenum">
              <a:rPr lang="ja-JP" altLang="en-US" smtClean="0"/>
              <a:pPr/>
              <a:t>43</a:t>
            </a:fld>
            <a:endParaRPr lang="ja-JP" altLang="en-US" dirty="0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2B0DB86A-5362-4086-B266-605645240572}"/>
              </a:ext>
            </a:extLst>
          </p:cNvPr>
          <p:cNvSpPr/>
          <p:nvPr/>
        </p:nvSpPr>
        <p:spPr>
          <a:xfrm>
            <a:off x="431862" y="1512748"/>
            <a:ext cx="11328272" cy="46166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2400" dirty="0"/>
              <a:t>$ </a:t>
            </a:r>
            <a:r>
              <a:rPr lang="en-US" altLang="ja-JP" sz="2400" dirty="0" err="1"/>
              <a:t>lspci</a:t>
            </a:r>
            <a:r>
              <a:rPr lang="en-US" altLang="ja-JP" sz="2400" dirty="0"/>
              <a:t> | grep -</a:t>
            </a:r>
            <a:r>
              <a:rPr lang="en-US" altLang="ja-JP" sz="2400" dirty="0" err="1"/>
              <a:t>i</a:t>
            </a:r>
            <a:r>
              <a:rPr lang="en-US" altLang="ja-JP" sz="2400" dirty="0"/>
              <a:t> </a:t>
            </a:r>
            <a:r>
              <a:rPr lang="en-US" altLang="ja-JP" sz="2400" dirty="0" err="1"/>
              <a:t>nvidia</a:t>
            </a:r>
            <a:endParaRPr lang="ja-JP" altLang="en-US" sz="2400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33DCF057-EDE2-4156-BCF7-9415362055C3}"/>
              </a:ext>
            </a:extLst>
          </p:cNvPr>
          <p:cNvSpPr txBox="1"/>
          <p:nvPr/>
        </p:nvSpPr>
        <p:spPr>
          <a:xfrm>
            <a:off x="8235647" y="1532173"/>
            <a:ext cx="3524487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ja-JP" altLang="en-US" dirty="0"/>
              <a:t>自分の</a:t>
            </a:r>
            <a:r>
              <a:rPr lang="en-US" altLang="ja-JP" dirty="0"/>
              <a:t>PC</a:t>
            </a:r>
            <a:r>
              <a:rPr lang="ja-JP" altLang="en-US" dirty="0"/>
              <a:t>に搭載の</a:t>
            </a:r>
            <a:r>
              <a:rPr lang="en-US" altLang="ja-JP" dirty="0"/>
              <a:t>GPU</a:t>
            </a:r>
            <a:r>
              <a:rPr lang="ja-JP" altLang="en-US" dirty="0"/>
              <a:t>を調べる</a:t>
            </a:r>
            <a:endParaRPr kumimoji="1" lang="ja-JP" altLang="en-US" dirty="0"/>
          </a:p>
        </p:txBody>
      </p:sp>
      <p:sp>
        <p:nvSpPr>
          <p:cNvPr id="33" name="正方形/長方形 32">
            <a:extLst>
              <a:ext uri="{FF2B5EF4-FFF2-40B4-BE49-F238E27FC236}">
                <a16:creationId xmlns:a16="http://schemas.microsoft.com/office/drawing/2014/main" id="{7325FB1A-12D0-4AC0-BC9E-4318D5942BCA}"/>
              </a:ext>
            </a:extLst>
          </p:cNvPr>
          <p:cNvSpPr/>
          <p:nvPr/>
        </p:nvSpPr>
        <p:spPr>
          <a:xfrm>
            <a:off x="290457" y="2359262"/>
            <a:ext cx="1159223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2400" dirty="0"/>
              <a:t>・調べた</a:t>
            </a:r>
            <a:r>
              <a:rPr lang="en-US" altLang="ja-JP" sz="2400" dirty="0"/>
              <a:t>GPU</a:t>
            </a:r>
            <a:r>
              <a:rPr lang="ja-JP" altLang="en-US" sz="2400" dirty="0"/>
              <a:t>に対応する</a:t>
            </a:r>
            <a:r>
              <a:rPr lang="en-US" altLang="ja-JP" sz="2400" dirty="0">
                <a:solidFill>
                  <a:schemeClr val="accent2"/>
                </a:solidFill>
              </a:rPr>
              <a:t>NVIDIA driver</a:t>
            </a:r>
            <a:r>
              <a:rPr lang="ja-JP" altLang="en-US" sz="2400" dirty="0">
                <a:solidFill>
                  <a:schemeClr val="accent2"/>
                </a:solidFill>
              </a:rPr>
              <a:t>の最新</a:t>
            </a:r>
            <a:r>
              <a:rPr lang="en-US" altLang="ja-JP" sz="2400" dirty="0" err="1">
                <a:solidFill>
                  <a:schemeClr val="accent2"/>
                </a:solidFill>
              </a:rPr>
              <a:t>ver</a:t>
            </a:r>
            <a:r>
              <a:rPr lang="ja-JP" altLang="en-US" sz="2400" dirty="0"/>
              <a:t>を確認</a:t>
            </a:r>
            <a:endParaRPr lang="en-US" altLang="ja-JP" sz="2400" dirty="0"/>
          </a:p>
          <a:p>
            <a:r>
              <a:rPr lang="ja-JP" altLang="en-US" sz="2400" dirty="0"/>
              <a:t>　</a:t>
            </a:r>
            <a:r>
              <a:rPr lang="en-US" altLang="ja-JP" sz="2400" dirty="0">
                <a:hlinkClick r:id="rId2"/>
              </a:rPr>
              <a:t>https://www.nvidia.co.jp/Download/index.aspx?lang=jp</a:t>
            </a:r>
            <a:endParaRPr lang="en-US" altLang="ja-JP" sz="2400" dirty="0"/>
          </a:p>
        </p:txBody>
      </p:sp>
      <p:sp>
        <p:nvSpPr>
          <p:cNvPr id="34" name="正方形/長方形 33">
            <a:extLst>
              <a:ext uri="{FF2B5EF4-FFF2-40B4-BE49-F238E27FC236}">
                <a16:creationId xmlns:a16="http://schemas.microsoft.com/office/drawing/2014/main" id="{AE652B70-9503-4D16-953E-543875CD830C}"/>
              </a:ext>
            </a:extLst>
          </p:cNvPr>
          <p:cNvSpPr/>
          <p:nvPr/>
        </p:nvSpPr>
        <p:spPr>
          <a:xfrm>
            <a:off x="314631" y="3667742"/>
            <a:ext cx="1144550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2400" dirty="0"/>
              <a:t>・</a:t>
            </a:r>
            <a:r>
              <a:rPr lang="en-US" altLang="ja-JP" sz="2400" dirty="0"/>
              <a:t>NVIDIA driver</a:t>
            </a:r>
            <a:r>
              <a:rPr lang="ja-JP" altLang="en-US" sz="2400" dirty="0"/>
              <a:t>と</a:t>
            </a:r>
            <a:r>
              <a:rPr lang="en-US" altLang="ja-JP" sz="2400" dirty="0"/>
              <a:t>CUDA</a:t>
            </a:r>
            <a:r>
              <a:rPr lang="ja-JP" altLang="en-US" sz="2400" dirty="0"/>
              <a:t>の</a:t>
            </a:r>
            <a:r>
              <a:rPr lang="en-US" altLang="ja-JP" sz="2400" dirty="0" err="1"/>
              <a:t>ver</a:t>
            </a:r>
            <a:r>
              <a:rPr lang="ja-JP" altLang="en-US" sz="2400" dirty="0"/>
              <a:t>の対応表を確認</a:t>
            </a:r>
            <a:endParaRPr lang="en-US" altLang="ja-JP" sz="2400" dirty="0"/>
          </a:p>
          <a:p>
            <a:r>
              <a:rPr lang="ja-JP" altLang="en-US" sz="2400" dirty="0"/>
              <a:t>　</a:t>
            </a:r>
            <a:r>
              <a:rPr lang="en-US" altLang="ja-JP" sz="2400" dirty="0">
                <a:hlinkClick r:id="rId3"/>
              </a:rPr>
              <a:t>https://docs.nvidia.com/cuda/cuda-toolkit-release-notes/index.html</a:t>
            </a:r>
            <a:endParaRPr lang="en-US" altLang="ja-JP" sz="2400" dirty="0"/>
          </a:p>
        </p:txBody>
      </p:sp>
      <p:sp>
        <p:nvSpPr>
          <p:cNvPr id="35" name="正方形/長方形 34">
            <a:extLst>
              <a:ext uri="{FF2B5EF4-FFF2-40B4-BE49-F238E27FC236}">
                <a16:creationId xmlns:a16="http://schemas.microsoft.com/office/drawing/2014/main" id="{CBE2AF8E-4CFB-4E3E-B72C-EE5594D2CC84}"/>
              </a:ext>
            </a:extLst>
          </p:cNvPr>
          <p:cNvSpPr/>
          <p:nvPr/>
        </p:nvSpPr>
        <p:spPr>
          <a:xfrm>
            <a:off x="592633" y="4577397"/>
            <a:ext cx="11599367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ja-JP" altLang="en-US" sz="2400" dirty="0">
                <a:solidFill>
                  <a:schemeClr val="accent2"/>
                </a:solidFill>
              </a:rPr>
              <a:t>調べた</a:t>
            </a:r>
            <a:r>
              <a:rPr lang="en-US" altLang="ja-JP" sz="2400" dirty="0">
                <a:solidFill>
                  <a:schemeClr val="accent2"/>
                </a:solidFill>
              </a:rPr>
              <a:t>NVIDIA driver</a:t>
            </a:r>
            <a:r>
              <a:rPr lang="ja-JP" altLang="en-US" sz="2400" dirty="0">
                <a:solidFill>
                  <a:schemeClr val="accent2"/>
                </a:solidFill>
              </a:rPr>
              <a:t>の最新</a:t>
            </a:r>
            <a:r>
              <a:rPr lang="en-US" altLang="ja-JP" sz="2400" dirty="0" err="1">
                <a:solidFill>
                  <a:schemeClr val="accent2"/>
                </a:solidFill>
              </a:rPr>
              <a:t>ver</a:t>
            </a:r>
            <a:r>
              <a:rPr lang="ja-JP" altLang="en-US" sz="2400" dirty="0"/>
              <a:t>が，</a:t>
            </a:r>
            <a:r>
              <a:rPr lang="en-US" altLang="ja-JP" sz="2400" dirty="0">
                <a:solidFill>
                  <a:schemeClr val="accent1"/>
                </a:solidFill>
              </a:rPr>
              <a:t>CUDA</a:t>
            </a:r>
            <a:r>
              <a:rPr lang="ja-JP" altLang="en-US" sz="2400" dirty="0">
                <a:solidFill>
                  <a:schemeClr val="accent1"/>
                </a:solidFill>
              </a:rPr>
              <a:t>のどの</a:t>
            </a:r>
            <a:r>
              <a:rPr lang="en-US" altLang="ja-JP" sz="2400" dirty="0" err="1">
                <a:solidFill>
                  <a:schemeClr val="accent1"/>
                </a:solidFill>
              </a:rPr>
              <a:t>ver</a:t>
            </a:r>
            <a:r>
              <a:rPr lang="ja-JP" altLang="en-US" sz="2400" dirty="0" err="1"/>
              <a:t>まで</a:t>
            </a:r>
            <a:r>
              <a:rPr lang="ja-JP" altLang="en-US" sz="2400" dirty="0"/>
              <a:t>サポートしているか確認</a:t>
            </a:r>
            <a:endParaRPr lang="en-US" altLang="ja-JP" sz="2400" dirty="0"/>
          </a:p>
          <a:p>
            <a:pPr>
              <a:spcBef>
                <a:spcPts val="600"/>
              </a:spcBef>
            </a:pPr>
            <a:r>
              <a:rPr lang="en-US" altLang="ja-JP" sz="2200" dirty="0"/>
              <a:t>※</a:t>
            </a:r>
            <a:r>
              <a:rPr lang="ja-JP" altLang="en-US" sz="2200" dirty="0"/>
              <a:t>使用したい</a:t>
            </a:r>
            <a:r>
              <a:rPr lang="en-US" altLang="ja-JP" sz="2200" dirty="0"/>
              <a:t>CUDA</a:t>
            </a:r>
            <a:r>
              <a:rPr lang="ja-JP" altLang="en-US" sz="2200" dirty="0"/>
              <a:t>に</a:t>
            </a:r>
            <a:r>
              <a:rPr lang="en-US" altLang="ja-JP" sz="2200" dirty="0"/>
              <a:t>GPU</a:t>
            </a:r>
            <a:r>
              <a:rPr lang="ja-JP" altLang="en-US" sz="2200" dirty="0"/>
              <a:t>が対応していない場合，</a:t>
            </a:r>
            <a:r>
              <a:rPr lang="en-US" altLang="ja-JP" sz="2200" dirty="0"/>
              <a:t>GPU</a:t>
            </a:r>
            <a:r>
              <a:rPr lang="ja-JP" altLang="en-US" sz="2200" dirty="0"/>
              <a:t>を新しい物に買い換える必要あり</a:t>
            </a:r>
            <a:endParaRPr lang="en-US" altLang="ja-JP" sz="2200" dirty="0"/>
          </a:p>
          <a:p>
            <a:r>
              <a:rPr lang="ja-JP" altLang="en-US" sz="2200" dirty="0"/>
              <a:t>例</a:t>
            </a:r>
            <a:r>
              <a:rPr lang="en-US" altLang="ja-JP" sz="2200" dirty="0"/>
              <a:t>)</a:t>
            </a:r>
            <a:r>
              <a:rPr lang="en-US" altLang="ja-JP" sz="2200" dirty="0">
                <a:solidFill>
                  <a:schemeClr val="accent1"/>
                </a:solidFill>
              </a:rPr>
              <a:t>CUDA9.0</a:t>
            </a:r>
            <a:r>
              <a:rPr lang="ja-JP" altLang="en-US" sz="2200" dirty="0"/>
              <a:t>を使用したい→</a:t>
            </a:r>
            <a:r>
              <a:rPr lang="en-US" altLang="ja-JP" sz="2200" dirty="0"/>
              <a:t>(</a:t>
            </a:r>
            <a:r>
              <a:rPr lang="en-US" altLang="ja-JP" sz="2200" dirty="0" err="1"/>
              <a:t>linuxOS</a:t>
            </a:r>
            <a:r>
              <a:rPr lang="ja-JP" altLang="en-US" sz="2200" dirty="0"/>
              <a:t>の場合</a:t>
            </a:r>
            <a:r>
              <a:rPr lang="en-US" altLang="ja-JP" sz="2200" dirty="0"/>
              <a:t>)</a:t>
            </a:r>
            <a:r>
              <a:rPr lang="en-US" altLang="ja-JP" sz="2200" dirty="0">
                <a:solidFill>
                  <a:schemeClr val="accent2"/>
                </a:solidFill>
              </a:rPr>
              <a:t>NVIDIA driver</a:t>
            </a:r>
            <a:r>
              <a:rPr lang="ja-JP" altLang="en-US" sz="2200" dirty="0">
                <a:solidFill>
                  <a:schemeClr val="accent2"/>
                </a:solidFill>
              </a:rPr>
              <a:t>の最新</a:t>
            </a:r>
            <a:r>
              <a:rPr lang="en-US" altLang="ja-JP" sz="2200" dirty="0" err="1">
                <a:solidFill>
                  <a:schemeClr val="accent2"/>
                </a:solidFill>
              </a:rPr>
              <a:t>ver</a:t>
            </a:r>
            <a:r>
              <a:rPr lang="ja-JP" altLang="en-US" sz="2200" dirty="0"/>
              <a:t>が</a:t>
            </a:r>
            <a:r>
              <a:rPr lang="en-US" altLang="ja-JP" sz="2200" dirty="0"/>
              <a:t>384.81</a:t>
            </a:r>
            <a:r>
              <a:rPr lang="ja-JP" altLang="en-US" sz="2200" dirty="0"/>
              <a:t>以上ならば</a:t>
            </a:r>
            <a:r>
              <a:rPr lang="en-US" altLang="ja-JP" sz="2200" dirty="0"/>
              <a:t>OK</a:t>
            </a:r>
          </a:p>
        </p:txBody>
      </p:sp>
      <p:sp>
        <p:nvSpPr>
          <p:cNvPr id="36" name="正方形/長方形 35">
            <a:extLst>
              <a:ext uri="{FF2B5EF4-FFF2-40B4-BE49-F238E27FC236}">
                <a16:creationId xmlns:a16="http://schemas.microsoft.com/office/drawing/2014/main" id="{F39E35B6-48B0-4F61-8476-9BE6F8C089B3}"/>
              </a:ext>
            </a:extLst>
          </p:cNvPr>
          <p:cNvSpPr/>
          <p:nvPr/>
        </p:nvSpPr>
        <p:spPr>
          <a:xfrm>
            <a:off x="1348835" y="6357007"/>
            <a:ext cx="94943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dirty="0"/>
              <a:t>参考サイト　</a:t>
            </a:r>
            <a:r>
              <a:rPr lang="en-US" altLang="ja-JP" sz="2400" dirty="0">
                <a:hlinkClick r:id="rId4"/>
              </a:rPr>
              <a:t>https://qiita.com/konzo_/items/a6f2e8818e5e8fcdb896</a:t>
            </a:r>
            <a:endParaRPr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43545717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75E00CB-65BE-4CC2-B3FD-47ADC403B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NVIDIA driver</a:t>
            </a:r>
            <a:r>
              <a:rPr lang="ja-JP" altLang="en-US" dirty="0"/>
              <a:t> </a:t>
            </a:r>
            <a:r>
              <a:rPr kumimoji="1" lang="ja-JP" altLang="en-US" dirty="0"/>
              <a:t>インストール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D823AF47-4D44-428E-A2AD-56606D21A3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21661-B2A8-457F-930E-F617AD024F3F}" type="slidenum">
              <a:rPr lang="ja-JP" altLang="en-US" smtClean="0"/>
              <a:pPr/>
              <a:t>44</a:t>
            </a:fld>
            <a:endParaRPr lang="ja-JP" altLang="en-US" dirty="0"/>
          </a:p>
        </p:txBody>
      </p:sp>
      <p:sp>
        <p:nvSpPr>
          <p:cNvPr id="5" name="コンテンツ プレースホルダー 4">
            <a:extLst>
              <a:ext uri="{FF2B5EF4-FFF2-40B4-BE49-F238E27FC236}">
                <a16:creationId xmlns:a16="http://schemas.microsoft.com/office/drawing/2014/main" id="{DE67E366-1245-48D1-AE60-BD9287D9D82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58436877-49FE-4935-87C8-33C7CF85F606}"/>
              </a:ext>
            </a:extLst>
          </p:cNvPr>
          <p:cNvSpPr/>
          <p:nvPr/>
        </p:nvSpPr>
        <p:spPr>
          <a:xfrm>
            <a:off x="314633" y="1432117"/>
            <a:ext cx="1128674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ja-JP" altLang="en-US" sz="2200" dirty="0"/>
              <a:t>・調べた</a:t>
            </a:r>
            <a:r>
              <a:rPr lang="en-US" altLang="ja-JP" sz="2200" dirty="0"/>
              <a:t>GPU</a:t>
            </a:r>
            <a:r>
              <a:rPr lang="ja-JP" altLang="en-US" sz="2200" dirty="0"/>
              <a:t>に対応する</a:t>
            </a:r>
            <a:r>
              <a:rPr lang="en-US" altLang="ja-JP" sz="2200" dirty="0">
                <a:solidFill>
                  <a:schemeClr val="accent2"/>
                </a:solidFill>
              </a:rPr>
              <a:t>NVIDIA driver</a:t>
            </a:r>
            <a:r>
              <a:rPr lang="ja-JP" altLang="en-US" sz="2200" dirty="0">
                <a:solidFill>
                  <a:schemeClr val="accent2"/>
                </a:solidFill>
              </a:rPr>
              <a:t>の最新</a:t>
            </a:r>
            <a:r>
              <a:rPr lang="en-US" altLang="ja-JP" sz="2200" dirty="0" err="1">
                <a:solidFill>
                  <a:schemeClr val="accent2"/>
                </a:solidFill>
              </a:rPr>
              <a:t>ver</a:t>
            </a:r>
            <a:r>
              <a:rPr lang="ja-JP" altLang="en-US" sz="2200" dirty="0"/>
              <a:t>のインストールファイルをダウンロード</a:t>
            </a:r>
            <a:endParaRPr lang="en-US" altLang="ja-JP" sz="2200" dirty="0"/>
          </a:p>
          <a:p>
            <a:pPr>
              <a:spcAft>
                <a:spcPts val="600"/>
              </a:spcAft>
            </a:pPr>
            <a:r>
              <a:rPr lang="ja-JP" altLang="en-US" sz="2200" dirty="0"/>
              <a:t>　</a:t>
            </a:r>
            <a:r>
              <a:rPr lang="en-US" altLang="ja-JP" sz="2200" dirty="0">
                <a:hlinkClick r:id="rId2"/>
              </a:rPr>
              <a:t>https://www.nvidia.co.jp/Download/index.aspx?lang=jp</a:t>
            </a:r>
            <a:endParaRPr lang="en-US" altLang="ja-JP" sz="2200" dirty="0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8345A0D9-5447-47E2-B730-B24BCDE708BA}"/>
              </a:ext>
            </a:extLst>
          </p:cNvPr>
          <p:cNvSpPr/>
          <p:nvPr/>
        </p:nvSpPr>
        <p:spPr>
          <a:xfrm>
            <a:off x="436200" y="2400206"/>
            <a:ext cx="11328270" cy="46166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2400" dirty="0"/>
              <a:t>$ </a:t>
            </a:r>
            <a:r>
              <a:rPr lang="en-US" altLang="ja-JP" sz="2400" dirty="0" err="1"/>
              <a:t>chmod</a:t>
            </a:r>
            <a:r>
              <a:rPr lang="en-US" altLang="ja-JP" sz="2400" dirty="0"/>
              <a:t> +x &lt;</a:t>
            </a:r>
            <a:r>
              <a:rPr lang="ja-JP" altLang="en-US" sz="2400" dirty="0"/>
              <a:t>ダウンロードしたファイル</a:t>
            </a:r>
            <a:r>
              <a:rPr lang="en-US" altLang="ja-JP" sz="2400" dirty="0"/>
              <a:t>&gt; </a:t>
            </a:r>
            <a:endParaRPr lang="ja-JP" altLang="en-US" sz="2400" dirty="0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77DD9E15-6699-4D42-954C-EDF1A0B5AB66}"/>
              </a:ext>
            </a:extLst>
          </p:cNvPr>
          <p:cNvSpPr/>
          <p:nvPr/>
        </p:nvSpPr>
        <p:spPr>
          <a:xfrm>
            <a:off x="9639232" y="2492539"/>
            <a:ext cx="212090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dirty="0"/>
              <a:t>実行できるように</a:t>
            </a: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4A601361-D1E5-4C4C-805F-AF760E728C85}"/>
              </a:ext>
            </a:extLst>
          </p:cNvPr>
          <p:cNvSpPr/>
          <p:nvPr/>
        </p:nvSpPr>
        <p:spPr>
          <a:xfrm>
            <a:off x="436578" y="3059269"/>
            <a:ext cx="11327514" cy="46166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2400" dirty="0"/>
              <a:t>$ </a:t>
            </a:r>
            <a:r>
              <a:rPr lang="en-US" altLang="ja-JP" sz="2400" dirty="0" err="1"/>
              <a:t>sudo</a:t>
            </a:r>
            <a:r>
              <a:rPr lang="en-US" altLang="ja-JP" sz="2400" dirty="0"/>
              <a:t> ./&lt;</a:t>
            </a:r>
            <a:r>
              <a:rPr lang="ja-JP" altLang="en-US" sz="2400" dirty="0"/>
              <a:t>ダウンロードしたファイル</a:t>
            </a:r>
            <a:r>
              <a:rPr lang="en-US" altLang="ja-JP" sz="2400" dirty="0"/>
              <a:t>&gt;</a:t>
            </a:r>
            <a:endParaRPr lang="ja-JP" altLang="en-US" sz="2400" dirty="0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31AE6FD9-AB2F-4630-8178-96D26882248D}"/>
              </a:ext>
            </a:extLst>
          </p:cNvPr>
          <p:cNvSpPr/>
          <p:nvPr/>
        </p:nvSpPr>
        <p:spPr>
          <a:xfrm>
            <a:off x="9266767" y="3111971"/>
            <a:ext cx="249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/>
              <a:t>ドライバインストール</a:t>
            </a: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91727CF5-1F75-4347-B0EB-883DC37B5390}"/>
              </a:ext>
            </a:extLst>
          </p:cNvPr>
          <p:cNvSpPr/>
          <p:nvPr/>
        </p:nvSpPr>
        <p:spPr>
          <a:xfrm>
            <a:off x="436578" y="3718332"/>
            <a:ext cx="11327514" cy="46166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2400" dirty="0"/>
              <a:t>$ reboot</a:t>
            </a:r>
            <a:endParaRPr lang="ja-JP" altLang="en-US" sz="2400" dirty="0"/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2BD9092F-908F-4BA4-9E61-37D911544353}"/>
              </a:ext>
            </a:extLst>
          </p:cNvPr>
          <p:cNvSpPr/>
          <p:nvPr/>
        </p:nvSpPr>
        <p:spPr>
          <a:xfrm>
            <a:off x="10872380" y="3789378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/>
              <a:t>再起動</a:t>
            </a: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EF8F9B96-6C98-4678-89B9-D3FDCAF136A2}"/>
              </a:ext>
            </a:extLst>
          </p:cNvPr>
          <p:cNvSpPr/>
          <p:nvPr/>
        </p:nvSpPr>
        <p:spPr>
          <a:xfrm>
            <a:off x="436956" y="4377394"/>
            <a:ext cx="11326758" cy="461665"/>
          </a:xfrm>
          <a:prstGeom prst="rect">
            <a:avLst/>
          </a:prstGeom>
          <a:ln>
            <a:solidFill>
              <a:schemeClr val="tx2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2400" dirty="0"/>
              <a:t>$ </a:t>
            </a:r>
            <a:r>
              <a:rPr lang="en-US" altLang="ja-JP" sz="2400" dirty="0" err="1"/>
              <a:t>nvidia-smi</a:t>
            </a:r>
            <a:r>
              <a:rPr lang="en-US" altLang="ja-JP" sz="2400" dirty="0"/>
              <a:t> </a:t>
            </a:r>
            <a:endParaRPr lang="ja-JP" altLang="en-US" sz="2400" dirty="0"/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27D65269-4E32-4C79-9912-AD1A4931ECC8}"/>
              </a:ext>
            </a:extLst>
          </p:cNvPr>
          <p:cNvSpPr/>
          <p:nvPr/>
        </p:nvSpPr>
        <p:spPr>
          <a:xfrm>
            <a:off x="7179061" y="4456499"/>
            <a:ext cx="45704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>
                <a:solidFill>
                  <a:schemeClr val="accent2"/>
                </a:solidFill>
              </a:rPr>
              <a:t>ドライバがインストールされているか確認</a:t>
            </a:r>
          </a:p>
        </p:txBody>
      </p:sp>
    </p:spTree>
    <p:extLst>
      <p:ext uri="{BB962C8B-B14F-4D97-AF65-F5344CB8AC3E}">
        <p14:creationId xmlns:p14="http://schemas.microsoft.com/office/powerpoint/2010/main" val="186153637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75E00CB-65BE-4CC2-B3FD-47ADC403B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NVIDIA driver</a:t>
            </a:r>
            <a:r>
              <a:rPr lang="ja-JP" altLang="en-US" dirty="0"/>
              <a:t> </a:t>
            </a:r>
            <a:r>
              <a:rPr kumimoji="1" lang="ja-JP" altLang="en-US" dirty="0"/>
              <a:t>インストール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D823AF47-4D44-428E-A2AD-56606D21A3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21661-B2A8-457F-930E-F617AD024F3F}" type="slidenum">
              <a:rPr lang="ja-JP" altLang="en-US" smtClean="0"/>
              <a:pPr/>
              <a:t>45</a:t>
            </a:fld>
            <a:endParaRPr lang="ja-JP" altLang="en-US" dirty="0"/>
          </a:p>
        </p:txBody>
      </p:sp>
      <p:sp>
        <p:nvSpPr>
          <p:cNvPr id="5" name="コンテンツ プレースホルダー 4">
            <a:extLst>
              <a:ext uri="{FF2B5EF4-FFF2-40B4-BE49-F238E27FC236}">
                <a16:creationId xmlns:a16="http://schemas.microsoft.com/office/drawing/2014/main" id="{DE67E366-1245-48D1-AE60-BD9287D9D82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58436877-49FE-4935-87C8-33C7CF85F606}"/>
              </a:ext>
            </a:extLst>
          </p:cNvPr>
          <p:cNvSpPr/>
          <p:nvPr/>
        </p:nvSpPr>
        <p:spPr>
          <a:xfrm>
            <a:off x="314633" y="1432117"/>
            <a:ext cx="112867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2400" dirty="0"/>
              <a:t>※ </a:t>
            </a:r>
            <a:r>
              <a:rPr lang="en-US" altLang="ja-JP" sz="2400" dirty="0" err="1"/>
              <a:t>nvidia</a:t>
            </a:r>
            <a:r>
              <a:rPr lang="en-US" altLang="ja-JP" sz="2400" dirty="0"/>
              <a:t>-dim</a:t>
            </a:r>
            <a:r>
              <a:rPr lang="ja-JP" altLang="en-US" sz="2400" dirty="0"/>
              <a:t>が使用中というエラーが出たら以降を実行</a:t>
            </a: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28414123-D221-44DE-B271-7CAE7A826354}"/>
              </a:ext>
            </a:extLst>
          </p:cNvPr>
          <p:cNvSpPr/>
          <p:nvPr/>
        </p:nvSpPr>
        <p:spPr>
          <a:xfrm>
            <a:off x="432243" y="2080662"/>
            <a:ext cx="11327514" cy="46166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2400" dirty="0"/>
              <a:t>$</a:t>
            </a:r>
            <a:r>
              <a:rPr lang="ja-JP" altLang="en-US" sz="2400" dirty="0"/>
              <a:t> </a:t>
            </a:r>
            <a:r>
              <a:rPr lang="en-US" altLang="ja-JP" sz="2400" dirty="0" err="1"/>
              <a:t>systemctl</a:t>
            </a:r>
            <a:r>
              <a:rPr lang="en-US" altLang="ja-JP" sz="2400" dirty="0"/>
              <a:t> isolate </a:t>
            </a:r>
            <a:r>
              <a:rPr lang="en-US" altLang="ja-JP" sz="2400" dirty="0">
                <a:hlinkClick r:id="rId2"/>
              </a:rPr>
              <a:t>multi-</a:t>
            </a:r>
            <a:r>
              <a:rPr lang="en-US" altLang="ja-JP" sz="2400" dirty="0" err="1">
                <a:hlinkClick r:id="rId2"/>
              </a:rPr>
              <a:t>user.target</a:t>
            </a:r>
            <a:r>
              <a:rPr lang="ja-JP" altLang="en-US" sz="2400" dirty="0"/>
              <a:t> </a:t>
            </a: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BEC5F9FC-EF6D-466E-AAB2-8265DF3175F1}"/>
              </a:ext>
            </a:extLst>
          </p:cNvPr>
          <p:cNvSpPr/>
          <p:nvPr/>
        </p:nvSpPr>
        <p:spPr>
          <a:xfrm>
            <a:off x="9827818" y="2172995"/>
            <a:ext cx="19319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/>
              <a:t>CUI</a:t>
            </a:r>
            <a:r>
              <a:rPr lang="ja-JP" altLang="en-US" dirty="0"/>
              <a:t>モードに変更</a:t>
            </a:r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894D69DA-B1CD-409E-863C-8F2C1014A3D3}"/>
              </a:ext>
            </a:extLst>
          </p:cNvPr>
          <p:cNvSpPr/>
          <p:nvPr/>
        </p:nvSpPr>
        <p:spPr>
          <a:xfrm>
            <a:off x="371290" y="2702711"/>
            <a:ext cx="1042249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2400" dirty="0"/>
              <a:t>CUI</a:t>
            </a:r>
            <a:r>
              <a:rPr lang="ja-JP" altLang="en-US" sz="2400" dirty="0"/>
              <a:t>モードになったら </a:t>
            </a:r>
            <a:r>
              <a:rPr lang="en-US" altLang="ja-JP" sz="2400" dirty="0"/>
              <a:t>alt+F1 </a:t>
            </a:r>
            <a:r>
              <a:rPr lang="ja-JP" altLang="en-US" sz="2400" dirty="0"/>
              <a:t>→ ユーザ名、パスワードを入力でログイン</a:t>
            </a:r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644C4EC4-866B-459A-A037-8C127F753469}"/>
              </a:ext>
            </a:extLst>
          </p:cNvPr>
          <p:cNvSpPr/>
          <p:nvPr/>
        </p:nvSpPr>
        <p:spPr>
          <a:xfrm>
            <a:off x="427718" y="3324760"/>
            <a:ext cx="11327514" cy="46166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2400" dirty="0"/>
              <a:t>$ </a:t>
            </a:r>
            <a:r>
              <a:rPr lang="en-US" altLang="ja-JP" sz="2400" dirty="0" err="1"/>
              <a:t>modprobe</a:t>
            </a:r>
            <a:r>
              <a:rPr lang="en-US" altLang="ja-JP" sz="2400" dirty="0"/>
              <a:t> -r </a:t>
            </a:r>
            <a:r>
              <a:rPr lang="en-US" altLang="ja-JP" sz="2400" dirty="0" err="1"/>
              <a:t>nvidia-drm</a:t>
            </a:r>
            <a:r>
              <a:rPr lang="en-US" altLang="ja-JP" sz="2400" dirty="0"/>
              <a:t> </a:t>
            </a:r>
            <a:endParaRPr lang="ja-JP" altLang="en-US" sz="2400" dirty="0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EABC37E9-511F-470A-A255-28FBA282CAA2}"/>
              </a:ext>
            </a:extLst>
          </p:cNvPr>
          <p:cNvSpPr/>
          <p:nvPr/>
        </p:nvSpPr>
        <p:spPr>
          <a:xfrm>
            <a:off x="10793787" y="3359910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/>
              <a:t>無効化</a:t>
            </a:r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A75FBF54-ECCF-476E-81A9-C05CE7D0EBC3}"/>
              </a:ext>
            </a:extLst>
          </p:cNvPr>
          <p:cNvSpPr/>
          <p:nvPr/>
        </p:nvSpPr>
        <p:spPr>
          <a:xfrm>
            <a:off x="428096" y="3946809"/>
            <a:ext cx="11326758" cy="461665"/>
          </a:xfrm>
          <a:prstGeom prst="rect">
            <a:avLst/>
          </a:prstGeom>
          <a:ln>
            <a:solidFill>
              <a:schemeClr val="tx2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2400" dirty="0"/>
              <a:t>$ </a:t>
            </a:r>
            <a:r>
              <a:rPr lang="en-US" altLang="ja-JP" sz="2400" dirty="0" err="1"/>
              <a:t>modprobe</a:t>
            </a:r>
            <a:r>
              <a:rPr lang="en-US" altLang="ja-JP" sz="2400" dirty="0"/>
              <a:t> -r </a:t>
            </a:r>
            <a:r>
              <a:rPr lang="en-US" altLang="ja-JP" sz="2400" dirty="0" err="1"/>
              <a:t>nvidia-modeset</a:t>
            </a:r>
            <a:endParaRPr lang="ja-JP" altLang="en-US" sz="2400" dirty="0"/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1E9ED763-E1AD-4A48-BA26-215137B6CDC6}"/>
              </a:ext>
            </a:extLst>
          </p:cNvPr>
          <p:cNvSpPr/>
          <p:nvPr/>
        </p:nvSpPr>
        <p:spPr>
          <a:xfrm>
            <a:off x="10793787" y="4026823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/>
              <a:t>無効化</a:t>
            </a:r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708937FD-CC64-4401-AA19-35DA4A07B864}"/>
              </a:ext>
            </a:extLst>
          </p:cNvPr>
          <p:cNvSpPr/>
          <p:nvPr/>
        </p:nvSpPr>
        <p:spPr>
          <a:xfrm>
            <a:off x="428096" y="4568858"/>
            <a:ext cx="11326758" cy="46166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2400" dirty="0"/>
              <a:t>$ </a:t>
            </a:r>
            <a:r>
              <a:rPr lang="en-US" altLang="ja-JP" sz="2400" dirty="0" err="1"/>
              <a:t>sudo</a:t>
            </a:r>
            <a:r>
              <a:rPr lang="en-US" altLang="ja-JP" sz="2400" dirty="0"/>
              <a:t> ./&lt;</a:t>
            </a:r>
            <a:r>
              <a:rPr lang="ja-JP" altLang="en-US" sz="2400" dirty="0"/>
              <a:t>ダウンロードしたファイル</a:t>
            </a:r>
            <a:r>
              <a:rPr lang="en-US" altLang="ja-JP" sz="2400" dirty="0"/>
              <a:t>&gt;</a:t>
            </a:r>
            <a:endParaRPr lang="ja-JP" altLang="en-US" sz="2400" dirty="0"/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558E4B87-0B7C-4A37-B17D-EB44F822C9DB}"/>
              </a:ext>
            </a:extLst>
          </p:cNvPr>
          <p:cNvSpPr/>
          <p:nvPr/>
        </p:nvSpPr>
        <p:spPr>
          <a:xfrm>
            <a:off x="9256962" y="4627609"/>
            <a:ext cx="249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/>
              <a:t>ドライバインストール</a:t>
            </a:r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407EE0E5-D7F3-453C-B2E2-46C9CDD46E51}"/>
              </a:ext>
            </a:extLst>
          </p:cNvPr>
          <p:cNvSpPr/>
          <p:nvPr/>
        </p:nvSpPr>
        <p:spPr>
          <a:xfrm>
            <a:off x="428096" y="5190907"/>
            <a:ext cx="11326758" cy="461665"/>
          </a:xfrm>
          <a:prstGeom prst="rect">
            <a:avLst/>
          </a:prstGeom>
          <a:ln>
            <a:solidFill>
              <a:schemeClr val="tx2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2400" dirty="0"/>
              <a:t>$ reboot </a:t>
            </a:r>
            <a:endParaRPr lang="ja-JP" altLang="en-US" sz="2400" dirty="0"/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19A1D66C-67A6-45DF-A41C-AA655BFF9101}"/>
              </a:ext>
            </a:extLst>
          </p:cNvPr>
          <p:cNvSpPr/>
          <p:nvPr/>
        </p:nvSpPr>
        <p:spPr>
          <a:xfrm>
            <a:off x="10793787" y="5255821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/>
              <a:t>再起動</a:t>
            </a:r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B5915369-5648-4BB2-B428-D8FBA5FDB62F}"/>
              </a:ext>
            </a:extLst>
          </p:cNvPr>
          <p:cNvSpPr/>
          <p:nvPr/>
        </p:nvSpPr>
        <p:spPr>
          <a:xfrm>
            <a:off x="423194" y="5812958"/>
            <a:ext cx="11326758" cy="461665"/>
          </a:xfrm>
          <a:prstGeom prst="rect">
            <a:avLst/>
          </a:prstGeom>
          <a:ln>
            <a:solidFill>
              <a:schemeClr val="tx2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2400" dirty="0"/>
              <a:t>$ </a:t>
            </a:r>
            <a:r>
              <a:rPr lang="en-US" altLang="ja-JP" sz="2400" dirty="0" err="1"/>
              <a:t>nvidia-smi</a:t>
            </a:r>
            <a:r>
              <a:rPr lang="en-US" altLang="ja-JP" sz="2400" dirty="0"/>
              <a:t> </a:t>
            </a:r>
            <a:endParaRPr lang="ja-JP" altLang="en-US" sz="2400" dirty="0"/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E8E7B964-DD2F-41CC-AD2A-C17C4DCA5D16}"/>
              </a:ext>
            </a:extLst>
          </p:cNvPr>
          <p:cNvSpPr/>
          <p:nvPr/>
        </p:nvSpPr>
        <p:spPr>
          <a:xfrm>
            <a:off x="7165299" y="5892063"/>
            <a:ext cx="45704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>
                <a:solidFill>
                  <a:schemeClr val="accent2"/>
                </a:solidFill>
              </a:rPr>
              <a:t>ドライバがインストールされているか確認</a:t>
            </a:r>
          </a:p>
        </p:txBody>
      </p:sp>
    </p:spTree>
    <p:extLst>
      <p:ext uri="{BB962C8B-B14F-4D97-AF65-F5344CB8AC3E}">
        <p14:creationId xmlns:p14="http://schemas.microsoft.com/office/powerpoint/2010/main" val="336092150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3ACF05A-6BBF-4750-8CAE-90CE9A5C37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/>
              <a:t>nvidia</a:t>
            </a:r>
            <a:r>
              <a:rPr kumimoji="1" lang="en-US" altLang="ja-JP" dirty="0"/>
              <a:t>-container-toolkit</a:t>
            </a:r>
            <a:r>
              <a:rPr lang="ja-JP" altLang="en-US" dirty="0"/>
              <a:t>をインストール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06DC96E-7246-4C43-AD2D-74931C17FB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9215" y="1183596"/>
            <a:ext cx="11532253" cy="4302803"/>
          </a:xfrm>
        </p:spPr>
        <p:txBody>
          <a:bodyPr>
            <a:normAutofit/>
          </a:bodyPr>
          <a:lstStyle/>
          <a:p>
            <a:r>
              <a:rPr lang="en-US" altLang="ja-JP" dirty="0" err="1"/>
              <a:t>nvidia</a:t>
            </a:r>
            <a:r>
              <a:rPr lang="en-US" altLang="ja-JP" dirty="0"/>
              <a:t>-</a:t>
            </a:r>
            <a:r>
              <a:rPr lang="en-US" altLang="ja-JP" dirty="0" err="1"/>
              <a:t>containar</a:t>
            </a:r>
            <a:r>
              <a:rPr lang="en-US" altLang="ja-JP" dirty="0"/>
              <a:t>-toolkit</a:t>
            </a:r>
            <a:r>
              <a:rPr lang="ja-JP" altLang="en-US" dirty="0"/>
              <a:t>をインストール</a:t>
            </a:r>
            <a:br>
              <a:rPr lang="ja-JP" altLang="en-US" dirty="0"/>
            </a:br>
            <a:r>
              <a:rPr lang="en-US" altLang="ja-JP" dirty="0">
                <a:hlinkClick r:id="rId2"/>
              </a:rPr>
              <a:t>https://github.com/NVIDIA/nvidia-docker</a:t>
            </a:r>
            <a:endParaRPr lang="en-US" altLang="ja-JP" dirty="0"/>
          </a:p>
          <a:p>
            <a:r>
              <a:rPr kumimoji="1" lang="en-US" altLang="ja-JP" b="1" dirty="0">
                <a:solidFill>
                  <a:schemeClr val="accent2"/>
                </a:solidFill>
              </a:rPr>
              <a:t>※Docker</a:t>
            </a:r>
            <a:r>
              <a:rPr kumimoji="1" lang="ja-JP" altLang="en-US" b="1" dirty="0">
                <a:solidFill>
                  <a:schemeClr val="accent2"/>
                </a:solidFill>
              </a:rPr>
              <a:t>は頻繁に更新されるため，上記の公式のページを参考にしてインストールした方が無難</a:t>
            </a:r>
            <a:endParaRPr kumimoji="1" lang="en-US" altLang="ja-JP" b="1" dirty="0">
              <a:solidFill>
                <a:schemeClr val="accent2"/>
              </a:solidFill>
            </a:endParaRPr>
          </a:p>
          <a:p>
            <a:endParaRPr lang="en-US" altLang="ja-JP" sz="2000" b="1" dirty="0">
              <a:solidFill>
                <a:schemeClr val="accent2"/>
              </a:solidFill>
            </a:endParaRP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47CDE574-0BC1-4560-91C1-A4851447F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21661-B2A8-457F-930E-F617AD024F3F}" type="slidenum">
              <a:rPr lang="ja-JP" altLang="en-US" smtClean="0"/>
              <a:pPr/>
              <a:t>46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82202921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9D34D9D2-FAA8-4D02-A2AD-1ECAC29B9E9F}"/>
              </a:ext>
            </a:extLst>
          </p:cNvPr>
          <p:cNvSpPr/>
          <p:nvPr/>
        </p:nvSpPr>
        <p:spPr>
          <a:xfrm>
            <a:off x="521423" y="5123469"/>
            <a:ext cx="5951583" cy="7545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7F744F1E-7F74-40D4-B249-8703DC9669FE}"/>
              </a:ext>
            </a:extLst>
          </p:cNvPr>
          <p:cNvSpPr/>
          <p:nvPr/>
        </p:nvSpPr>
        <p:spPr>
          <a:xfrm>
            <a:off x="524630" y="3202756"/>
            <a:ext cx="5951583" cy="158606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79307F2D-9A52-4812-B259-246D00547504}"/>
              </a:ext>
            </a:extLst>
          </p:cNvPr>
          <p:cNvSpPr/>
          <p:nvPr/>
        </p:nvSpPr>
        <p:spPr>
          <a:xfrm>
            <a:off x="524630" y="1564849"/>
            <a:ext cx="5951583" cy="22624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C712AE72-F429-44D2-BE46-B6E6AF511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機械学習の際の</a:t>
            </a:r>
            <a:r>
              <a:rPr kumimoji="1" lang="en-US" altLang="ja-JP" dirty="0"/>
              <a:t>Docker</a:t>
            </a:r>
            <a:r>
              <a:rPr lang="ja-JP" altLang="en-US" dirty="0"/>
              <a:t> </a:t>
            </a:r>
            <a:r>
              <a:rPr kumimoji="1" lang="en-US" altLang="ja-JP" dirty="0"/>
              <a:t>file</a:t>
            </a:r>
            <a:r>
              <a:rPr kumimoji="1" lang="ja-JP" altLang="en-US" dirty="0"/>
              <a:t>の主な構成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AD3B2F3E-99E7-48C1-B247-1075F33CC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21661-B2A8-457F-930E-F617AD024F3F}" type="slidenum">
              <a:rPr lang="ja-JP" altLang="en-US" smtClean="0"/>
              <a:pPr/>
              <a:t>47</a:t>
            </a:fld>
            <a:endParaRPr lang="ja-JP" altLang="en-US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359FC62B-E791-4E3A-9698-2F817F9BC692}"/>
              </a:ext>
            </a:extLst>
          </p:cNvPr>
          <p:cNvSpPr txBox="1"/>
          <p:nvPr/>
        </p:nvSpPr>
        <p:spPr>
          <a:xfrm>
            <a:off x="6551628" y="1493304"/>
            <a:ext cx="53732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>
                <a:solidFill>
                  <a:schemeClr val="accent1"/>
                </a:solidFill>
              </a:rPr>
              <a:t>使用したい</a:t>
            </a:r>
            <a:r>
              <a:rPr kumimoji="1" lang="en-US" altLang="ja-JP" dirty="0">
                <a:solidFill>
                  <a:schemeClr val="accent1"/>
                </a:solidFill>
              </a:rPr>
              <a:t>ubuntu, </a:t>
            </a:r>
            <a:r>
              <a:rPr kumimoji="1" lang="en-US" altLang="ja-JP" dirty="0" err="1">
                <a:solidFill>
                  <a:schemeClr val="accent1"/>
                </a:solidFill>
              </a:rPr>
              <a:t>cuda</a:t>
            </a:r>
            <a:r>
              <a:rPr kumimoji="1" lang="en-US" altLang="ja-JP" dirty="0">
                <a:solidFill>
                  <a:schemeClr val="accent1"/>
                </a:solidFill>
              </a:rPr>
              <a:t>, </a:t>
            </a:r>
            <a:r>
              <a:rPr kumimoji="1" lang="en-US" altLang="ja-JP" dirty="0" err="1">
                <a:solidFill>
                  <a:schemeClr val="accent1"/>
                </a:solidFill>
              </a:rPr>
              <a:t>cudnn</a:t>
            </a:r>
            <a:r>
              <a:rPr kumimoji="1" lang="ja-JP" altLang="en-US" dirty="0">
                <a:solidFill>
                  <a:schemeClr val="accent1"/>
                </a:solidFill>
              </a:rPr>
              <a:t>の</a:t>
            </a:r>
            <a:r>
              <a:rPr kumimoji="1" lang="en-US" altLang="ja-JP" dirty="0" err="1">
                <a:solidFill>
                  <a:schemeClr val="accent1"/>
                </a:solidFill>
              </a:rPr>
              <a:t>ver</a:t>
            </a:r>
            <a:r>
              <a:rPr kumimoji="1" lang="ja-JP" altLang="en-US" dirty="0">
                <a:solidFill>
                  <a:schemeClr val="accent1"/>
                </a:solidFill>
              </a:rPr>
              <a:t>を指定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0ABEBB51-037A-4BC1-A0E6-293C3AD373D9}"/>
              </a:ext>
            </a:extLst>
          </p:cNvPr>
          <p:cNvSpPr txBox="1"/>
          <p:nvPr/>
        </p:nvSpPr>
        <p:spPr>
          <a:xfrm>
            <a:off x="6551628" y="3112373"/>
            <a:ext cx="537327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>
                <a:solidFill>
                  <a:schemeClr val="accent1"/>
                </a:solidFill>
              </a:rPr>
              <a:t>anaconda</a:t>
            </a:r>
            <a:r>
              <a:rPr lang="ja-JP" altLang="en-US" dirty="0">
                <a:solidFill>
                  <a:schemeClr val="accent1"/>
                </a:solidFill>
              </a:rPr>
              <a:t>のインストール</a:t>
            </a:r>
            <a:endParaRPr lang="en-US" altLang="ja-JP" dirty="0">
              <a:solidFill>
                <a:schemeClr val="accent1"/>
              </a:solidFill>
            </a:endParaRPr>
          </a:p>
          <a:p>
            <a:r>
              <a:rPr lang="en-US" altLang="ja-JP" dirty="0">
                <a:solidFill>
                  <a:schemeClr val="accent1"/>
                </a:solidFill>
              </a:rPr>
              <a:t>https://repo.anaconda.com/archive</a:t>
            </a:r>
          </a:p>
          <a:p>
            <a:r>
              <a:rPr kumimoji="1" lang="ja-JP" altLang="en-US" dirty="0">
                <a:solidFill>
                  <a:schemeClr val="accent1"/>
                </a:solidFill>
              </a:rPr>
              <a:t>で検索して任意の</a:t>
            </a:r>
            <a:r>
              <a:rPr kumimoji="1" lang="en-US" altLang="ja-JP" dirty="0" err="1">
                <a:solidFill>
                  <a:schemeClr val="accent1"/>
                </a:solidFill>
              </a:rPr>
              <a:t>ver</a:t>
            </a:r>
            <a:r>
              <a:rPr kumimoji="1" lang="ja-JP" altLang="en-US" dirty="0">
                <a:solidFill>
                  <a:schemeClr val="accent1"/>
                </a:solidFill>
              </a:rPr>
              <a:t>の</a:t>
            </a:r>
            <a:r>
              <a:rPr kumimoji="1" lang="en-US" altLang="ja-JP" dirty="0">
                <a:solidFill>
                  <a:schemeClr val="accent1"/>
                </a:solidFill>
              </a:rPr>
              <a:t>anaconda</a:t>
            </a:r>
            <a:r>
              <a:rPr kumimoji="1" lang="ja-JP" altLang="en-US" dirty="0">
                <a:solidFill>
                  <a:schemeClr val="accent1"/>
                </a:solidFill>
              </a:rPr>
              <a:t>をダウンロード</a:t>
            </a:r>
            <a:r>
              <a:rPr lang="en-US" altLang="ja-JP" dirty="0">
                <a:solidFill>
                  <a:schemeClr val="accent1"/>
                </a:solidFill>
              </a:rPr>
              <a:t>&amp;</a:t>
            </a:r>
            <a:r>
              <a:rPr lang="ja-JP" altLang="en-US" dirty="0">
                <a:solidFill>
                  <a:schemeClr val="accent1"/>
                </a:solidFill>
              </a:rPr>
              <a:t>インストールが終わったら</a:t>
            </a:r>
            <a:r>
              <a:rPr lang="en-US" altLang="ja-JP" dirty="0" err="1">
                <a:solidFill>
                  <a:schemeClr val="accent1"/>
                </a:solidFill>
              </a:rPr>
              <a:t>sh</a:t>
            </a:r>
            <a:r>
              <a:rPr lang="ja-JP" altLang="en-US" dirty="0">
                <a:solidFill>
                  <a:schemeClr val="accent1"/>
                </a:solidFill>
              </a:rPr>
              <a:t>ファイルは削除</a:t>
            </a:r>
            <a:endParaRPr kumimoji="1" lang="en-US" altLang="ja-JP" dirty="0">
              <a:solidFill>
                <a:schemeClr val="accent1"/>
              </a:solidFill>
            </a:endParaRPr>
          </a:p>
          <a:p>
            <a:r>
              <a:rPr lang="ja-JP" altLang="en-US" dirty="0">
                <a:solidFill>
                  <a:schemeClr val="accent1"/>
                </a:solidFill>
              </a:rPr>
              <a:t>これで，</a:t>
            </a:r>
            <a:r>
              <a:rPr lang="en-US" altLang="ja-JP" dirty="0">
                <a:solidFill>
                  <a:schemeClr val="accent1"/>
                </a:solidFill>
              </a:rPr>
              <a:t>python</a:t>
            </a:r>
            <a:r>
              <a:rPr lang="ja-JP" altLang="en-US" dirty="0">
                <a:solidFill>
                  <a:schemeClr val="accent1"/>
                </a:solidFill>
              </a:rPr>
              <a:t>関連（</a:t>
            </a:r>
            <a:r>
              <a:rPr lang="en-US" altLang="ja-JP" dirty="0" err="1">
                <a:solidFill>
                  <a:schemeClr val="accent1"/>
                </a:solidFill>
              </a:rPr>
              <a:t>numpy</a:t>
            </a:r>
            <a:r>
              <a:rPr lang="en-US" altLang="ja-JP" dirty="0">
                <a:solidFill>
                  <a:schemeClr val="accent1"/>
                </a:solidFill>
              </a:rPr>
              <a:t>, matplotlib</a:t>
            </a:r>
            <a:r>
              <a:rPr lang="ja-JP" altLang="en-US" dirty="0">
                <a:solidFill>
                  <a:schemeClr val="accent1"/>
                </a:solidFill>
              </a:rPr>
              <a:t>等）は</a:t>
            </a:r>
            <a:endParaRPr lang="en-US" altLang="ja-JP" dirty="0">
              <a:solidFill>
                <a:schemeClr val="accent1"/>
              </a:solidFill>
            </a:endParaRPr>
          </a:p>
          <a:p>
            <a:r>
              <a:rPr lang="ja-JP" altLang="en-US" dirty="0">
                <a:solidFill>
                  <a:schemeClr val="accent1"/>
                </a:solidFill>
              </a:rPr>
              <a:t>ほとんどインストールされる</a:t>
            </a:r>
            <a:endParaRPr lang="en-US" altLang="ja-JP" dirty="0">
              <a:solidFill>
                <a:schemeClr val="accent1"/>
              </a:solidFill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8BCA6B85-D921-4FAE-A48D-15F0A79681C0}"/>
              </a:ext>
            </a:extLst>
          </p:cNvPr>
          <p:cNvSpPr txBox="1"/>
          <p:nvPr/>
        </p:nvSpPr>
        <p:spPr>
          <a:xfrm>
            <a:off x="6551628" y="5193107"/>
            <a:ext cx="43269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solidFill>
                  <a:schemeClr val="accent1"/>
                </a:solidFill>
              </a:rPr>
              <a:t>使用したい機械学習のフレームワークと</a:t>
            </a:r>
            <a:r>
              <a:rPr kumimoji="1" lang="en-US" altLang="ja-JP" dirty="0" err="1">
                <a:solidFill>
                  <a:schemeClr val="accent1"/>
                </a:solidFill>
              </a:rPr>
              <a:t>ver</a:t>
            </a:r>
            <a:r>
              <a:rPr kumimoji="1" lang="ja-JP" altLang="en-US" dirty="0">
                <a:solidFill>
                  <a:schemeClr val="accent1"/>
                </a:solidFill>
              </a:rPr>
              <a:t>を指定してインストール</a:t>
            </a: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9CE285D1-AA93-4FFC-81A0-9FC4E8CA12F2}"/>
              </a:ext>
            </a:extLst>
          </p:cNvPr>
          <p:cNvSpPr/>
          <p:nvPr/>
        </p:nvSpPr>
        <p:spPr>
          <a:xfrm>
            <a:off x="449215" y="1479556"/>
            <a:ext cx="6096000" cy="507831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dirty="0"/>
              <a:t>FROM </a:t>
            </a:r>
            <a:r>
              <a:rPr lang="en-US" altLang="ja-JP" dirty="0" err="1"/>
              <a:t>nvidia</a:t>
            </a:r>
            <a:r>
              <a:rPr lang="en-US" altLang="ja-JP" dirty="0"/>
              <a:t>/cuda:9.0-cudnn7-devel-ubuntu16.04</a:t>
            </a:r>
          </a:p>
          <a:p>
            <a:r>
              <a:rPr lang="en-US" altLang="ja-JP" dirty="0"/>
              <a:t>RUN apt-get update &amp;&amp; apt-get install -y /</a:t>
            </a:r>
          </a:p>
          <a:p>
            <a:r>
              <a:rPr lang="en-US" altLang="ja-JP" dirty="0"/>
              <a:t>    </a:t>
            </a:r>
            <a:r>
              <a:rPr lang="en-US" altLang="ja-JP" dirty="0" err="1"/>
              <a:t>sudo</a:t>
            </a:r>
            <a:r>
              <a:rPr lang="en-US" altLang="ja-JP" dirty="0"/>
              <a:t> /</a:t>
            </a:r>
          </a:p>
          <a:p>
            <a:r>
              <a:rPr lang="en-US" altLang="ja-JP" dirty="0"/>
              <a:t>    </a:t>
            </a:r>
            <a:r>
              <a:rPr lang="en-US" altLang="ja-JP" dirty="0" err="1"/>
              <a:t>wget</a:t>
            </a:r>
            <a:r>
              <a:rPr lang="en-US" altLang="ja-JP" dirty="0"/>
              <a:t> /</a:t>
            </a:r>
          </a:p>
          <a:p>
            <a:r>
              <a:rPr lang="en-US" altLang="ja-JP" dirty="0"/>
              <a:t>    vim</a:t>
            </a:r>
          </a:p>
          <a:p>
            <a:r>
              <a:rPr lang="en-US" altLang="ja-JP" dirty="0"/>
              <a:t>WORKDIR /opt</a:t>
            </a:r>
          </a:p>
          <a:p>
            <a:r>
              <a:rPr lang="en-US" altLang="ja-JP" dirty="0"/>
              <a:t>RUN </a:t>
            </a:r>
            <a:r>
              <a:rPr lang="en-US" altLang="ja-JP" dirty="0" err="1"/>
              <a:t>wget</a:t>
            </a:r>
            <a:r>
              <a:rPr lang="en-US" altLang="ja-JP" dirty="0"/>
              <a:t> https://repo.anaconda.com/archive/Anaconda3-2020.02-Linux-x86_64.sh &amp;&amp; /</a:t>
            </a:r>
          </a:p>
          <a:p>
            <a:r>
              <a:rPr lang="en-US" altLang="ja-JP" dirty="0"/>
              <a:t>    </a:t>
            </a:r>
            <a:r>
              <a:rPr lang="en-US" altLang="ja-JP" dirty="0" err="1"/>
              <a:t>sh</a:t>
            </a:r>
            <a:r>
              <a:rPr lang="en-US" altLang="ja-JP" dirty="0"/>
              <a:t> Anaconda3-2020.02-Linux-x86_64.sh -b -p /opt/anaconda3 &amp;&amp; /</a:t>
            </a:r>
          </a:p>
          <a:p>
            <a:r>
              <a:rPr lang="en-US" altLang="ja-JP" dirty="0"/>
              <a:t>    rm -f Anaconda3-2020.02-Linux-x86_64.sh</a:t>
            </a:r>
          </a:p>
          <a:p>
            <a:r>
              <a:rPr lang="en-US" altLang="ja-JP" dirty="0"/>
              <a:t>ENV PATH /opt/anaconda3/bin:$PATH</a:t>
            </a:r>
          </a:p>
          <a:p>
            <a:r>
              <a:rPr lang="en-US" altLang="ja-JP" dirty="0"/>
              <a:t>RUN pip install --upgrade pip &amp;&amp; pip install /</a:t>
            </a:r>
          </a:p>
          <a:p>
            <a:r>
              <a:rPr lang="en-US" altLang="ja-JP" dirty="0"/>
              <a:t>cupy-cuda90==5.3.0 /</a:t>
            </a:r>
          </a:p>
          <a:p>
            <a:r>
              <a:rPr lang="en-US" altLang="ja-JP" dirty="0"/>
              <a:t>    </a:t>
            </a:r>
            <a:r>
              <a:rPr lang="en-US" altLang="ja-JP" dirty="0" err="1"/>
              <a:t>chainer</a:t>
            </a:r>
            <a:r>
              <a:rPr lang="en-US" altLang="ja-JP" dirty="0"/>
              <a:t>==5.3.0</a:t>
            </a:r>
          </a:p>
          <a:p>
            <a:r>
              <a:rPr lang="en-US" altLang="ja-JP" dirty="0"/>
              <a:t>WORKDIR /</a:t>
            </a:r>
          </a:p>
          <a:p>
            <a:r>
              <a:rPr lang="en-US" altLang="ja-JP" dirty="0"/>
              <a:t>CMD ["/bin/bash"]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36772279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C8E96F6-C076-488E-AF3D-E4979E1BD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Docker file</a:t>
            </a:r>
            <a:r>
              <a:rPr lang="ja-JP" altLang="en-US" dirty="0"/>
              <a:t>作成の際の注意点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9296354-DFA9-45FB-8BD8-4A1421B84D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9215" y="1183597"/>
            <a:ext cx="11721960" cy="1201384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kumimoji="1" lang="en-US" altLang="ja-JP" dirty="0"/>
              <a:t>docker build</a:t>
            </a:r>
            <a:r>
              <a:rPr kumimoji="1" lang="ja-JP" altLang="en-US" dirty="0"/>
              <a:t>の際は，キーボードによる入力不可</a:t>
            </a:r>
            <a:endParaRPr kumimoji="1" lang="en-US" altLang="ja-JP" dirty="0"/>
          </a:p>
          <a:p>
            <a:pPr>
              <a:lnSpc>
                <a:spcPct val="120000"/>
              </a:lnSpc>
            </a:pPr>
            <a:r>
              <a:rPr lang="ja-JP" altLang="en-US" dirty="0"/>
              <a:t>➡ キーボード入力をしなくていいような工夫が必要</a:t>
            </a:r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A9D3D145-B971-48FD-A2EA-7C1123942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21661-B2A8-457F-930E-F617AD024F3F}" type="slidenum">
              <a:rPr lang="ja-JP" altLang="en-US" smtClean="0"/>
              <a:pPr/>
              <a:t>48</a:t>
            </a:fld>
            <a:endParaRPr lang="ja-JP" altLang="en-US" dirty="0"/>
          </a:p>
        </p:txBody>
      </p:sp>
      <p:sp>
        <p:nvSpPr>
          <p:cNvPr id="5" name="コンテンツ プレースホルダー 4">
            <a:extLst>
              <a:ext uri="{FF2B5EF4-FFF2-40B4-BE49-F238E27FC236}">
                <a16:creationId xmlns:a16="http://schemas.microsoft.com/office/drawing/2014/main" id="{98AE715E-3BAF-40E5-8ED1-E2F36238E25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2BB86BCE-7BF7-4552-A8FD-3F16E0A78878}"/>
              </a:ext>
            </a:extLst>
          </p:cNvPr>
          <p:cNvSpPr/>
          <p:nvPr/>
        </p:nvSpPr>
        <p:spPr>
          <a:xfrm>
            <a:off x="449215" y="2441542"/>
            <a:ext cx="11293570" cy="1200329"/>
          </a:xfrm>
          <a:prstGeom prst="rect">
            <a:avLst/>
          </a:prstGeom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dirty="0"/>
              <a:t>RUN apt-get update &amp;&amp; apt-get install -y /</a:t>
            </a:r>
          </a:p>
          <a:p>
            <a:r>
              <a:rPr lang="en-US" altLang="ja-JP" dirty="0"/>
              <a:t>    </a:t>
            </a:r>
            <a:r>
              <a:rPr lang="en-US" altLang="ja-JP" dirty="0" err="1"/>
              <a:t>sudo</a:t>
            </a:r>
            <a:r>
              <a:rPr lang="en-US" altLang="ja-JP" dirty="0"/>
              <a:t> /</a:t>
            </a:r>
          </a:p>
          <a:p>
            <a:r>
              <a:rPr lang="en-US" altLang="ja-JP" dirty="0"/>
              <a:t>    </a:t>
            </a:r>
            <a:r>
              <a:rPr lang="en-US" altLang="ja-JP" dirty="0" err="1"/>
              <a:t>wget</a:t>
            </a:r>
            <a:r>
              <a:rPr lang="en-US" altLang="ja-JP" dirty="0"/>
              <a:t> /</a:t>
            </a:r>
          </a:p>
          <a:p>
            <a:r>
              <a:rPr lang="en-US" altLang="ja-JP" dirty="0"/>
              <a:t>    vim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E5525102-E5A7-4CCB-BDD0-5DD9C7BAF819}"/>
              </a:ext>
            </a:extLst>
          </p:cNvPr>
          <p:cNvSpPr txBox="1"/>
          <p:nvPr/>
        </p:nvSpPr>
        <p:spPr>
          <a:xfrm>
            <a:off x="449215" y="3680954"/>
            <a:ext cx="8012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-y</a:t>
            </a:r>
            <a:r>
              <a:rPr kumimoji="1" lang="ja-JP" altLang="en-US" dirty="0"/>
              <a:t>をオプションに指定 ➡ キーボード入力を要求されたら全て「</a:t>
            </a:r>
            <a:r>
              <a:rPr kumimoji="1" lang="en-US" altLang="ja-JP" dirty="0"/>
              <a:t>y</a:t>
            </a:r>
            <a:r>
              <a:rPr kumimoji="1" lang="ja-JP" altLang="en-US" dirty="0"/>
              <a:t>」で返答</a:t>
            </a: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1E7DAB89-7026-4CDD-A461-A7E1E3AF3CB7}"/>
              </a:ext>
            </a:extLst>
          </p:cNvPr>
          <p:cNvSpPr/>
          <p:nvPr/>
        </p:nvSpPr>
        <p:spPr>
          <a:xfrm>
            <a:off x="449215" y="4475172"/>
            <a:ext cx="11293570" cy="923330"/>
          </a:xfrm>
          <a:prstGeom prst="rect">
            <a:avLst/>
          </a:prstGeom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dirty="0"/>
              <a:t>RUN </a:t>
            </a:r>
            <a:r>
              <a:rPr lang="en-US" altLang="ja-JP" dirty="0" err="1"/>
              <a:t>wget</a:t>
            </a:r>
            <a:r>
              <a:rPr lang="en-US" altLang="ja-JP" dirty="0"/>
              <a:t> https://repo.anaconda.com/archive/Anaconda3-2020.02-Linux-x86_64.sh &amp;&amp; /</a:t>
            </a:r>
          </a:p>
          <a:p>
            <a:r>
              <a:rPr lang="en-US" altLang="ja-JP" dirty="0"/>
              <a:t>    </a:t>
            </a:r>
            <a:r>
              <a:rPr lang="en-US" altLang="ja-JP" dirty="0" err="1"/>
              <a:t>sh</a:t>
            </a:r>
            <a:r>
              <a:rPr lang="en-US" altLang="ja-JP" dirty="0"/>
              <a:t> Anaconda3-2020.02-Linux-x86_64.sh -b -p /opt/anaconda3 &amp;&amp; /</a:t>
            </a:r>
          </a:p>
          <a:p>
            <a:r>
              <a:rPr lang="en-US" altLang="ja-JP" dirty="0"/>
              <a:t>    rm -f Anaconda3-2020.02-Linux-x86_64.sh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3CC541AF-12F4-4B6B-A05D-54377286352E}"/>
              </a:ext>
            </a:extLst>
          </p:cNvPr>
          <p:cNvSpPr txBox="1"/>
          <p:nvPr/>
        </p:nvSpPr>
        <p:spPr>
          <a:xfrm>
            <a:off x="449215" y="5398502"/>
            <a:ext cx="101747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-b</a:t>
            </a:r>
            <a:r>
              <a:rPr kumimoji="1" lang="ja-JP" altLang="en-US" dirty="0"/>
              <a:t>をオプションに指定 ➡ バッチモード（キーボード入力不要モード）でインストールを実行 </a:t>
            </a:r>
            <a:endParaRPr kumimoji="1" lang="en-US" altLang="ja-JP" dirty="0"/>
          </a:p>
          <a:p>
            <a:r>
              <a:rPr kumimoji="1" lang="en-US" altLang="ja-JP" dirty="0"/>
              <a:t>※ -b</a:t>
            </a:r>
            <a:r>
              <a:rPr kumimoji="1" lang="ja-JP" altLang="en-US" dirty="0"/>
              <a:t>オプションは</a:t>
            </a:r>
            <a:r>
              <a:rPr kumimoji="1" lang="en-US" altLang="ja-JP" dirty="0" err="1"/>
              <a:t>sh</a:t>
            </a:r>
            <a:r>
              <a:rPr kumimoji="1" lang="ja-JP" altLang="en-US" dirty="0"/>
              <a:t>ファイル共有のものではないため注意</a:t>
            </a:r>
          </a:p>
        </p:txBody>
      </p:sp>
    </p:spTree>
    <p:extLst>
      <p:ext uri="{BB962C8B-B14F-4D97-AF65-F5344CB8AC3E}">
        <p14:creationId xmlns:p14="http://schemas.microsoft.com/office/powerpoint/2010/main" val="304975984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四角形: 角を丸くする 4">
            <a:extLst>
              <a:ext uri="{FF2B5EF4-FFF2-40B4-BE49-F238E27FC236}">
                <a16:creationId xmlns:a16="http://schemas.microsoft.com/office/drawing/2014/main" id="{DDFD4984-54C3-4E1D-AF85-3A78C2976DA2}"/>
              </a:ext>
            </a:extLst>
          </p:cNvPr>
          <p:cNvSpPr/>
          <p:nvPr/>
        </p:nvSpPr>
        <p:spPr>
          <a:xfrm>
            <a:off x="3397091" y="4973274"/>
            <a:ext cx="5995051" cy="1610935"/>
          </a:xfrm>
          <a:prstGeom prst="roundRect">
            <a:avLst>
              <a:gd name="adj" fmla="val 727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77E0D274-754A-4C6C-934B-48429FDF5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z="4000" dirty="0"/>
              <a:t>機械学習におけるコンテナ作成の流れ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6506D32-A00A-4416-8EDA-7BAA5FC89E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9215" y="1140682"/>
            <a:ext cx="10300065" cy="835156"/>
          </a:xfrm>
        </p:spPr>
        <p:txBody>
          <a:bodyPr>
            <a:normAutofit/>
          </a:bodyPr>
          <a:lstStyle/>
          <a:p>
            <a:r>
              <a:rPr kumimoji="1" lang="ja-JP" altLang="en-US" dirty="0"/>
              <a:t>基本的に，コンテナ作成 ➡ 破壊を繰り返すことが多い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4CCB1453-4474-4895-B9A5-0034745550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21661-B2A8-457F-930E-F617AD024F3F}" type="slidenum">
              <a:rPr lang="ja-JP" altLang="en-US" smtClean="0"/>
              <a:pPr/>
              <a:t>49</a:t>
            </a:fld>
            <a:endParaRPr lang="ja-JP" altLang="en-US" dirty="0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3E926E1F-37E0-4EDC-80E3-A9F2855C0E2D}"/>
              </a:ext>
            </a:extLst>
          </p:cNvPr>
          <p:cNvSpPr/>
          <p:nvPr/>
        </p:nvSpPr>
        <p:spPr>
          <a:xfrm>
            <a:off x="816028" y="2704257"/>
            <a:ext cx="10785350" cy="369332"/>
          </a:xfrm>
          <a:prstGeom prst="rect">
            <a:avLst/>
          </a:prstGeom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dirty="0">
                <a:solidFill>
                  <a:srgbClr val="202124"/>
                </a:solidFill>
                <a:latin typeface="Roboto"/>
              </a:rPr>
              <a:t>$docker build -t &lt;Docker image</a:t>
            </a:r>
            <a:r>
              <a:rPr lang="ja-JP" altLang="en-US" dirty="0">
                <a:solidFill>
                  <a:srgbClr val="202124"/>
                </a:solidFill>
                <a:latin typeface="Roboto"/>
              </a:rPr>
              <a:t>の名称（任意）</a:t>
            </a:r>
            <a:r>
              <a:rPr lang="en-US" altLang="ja-JP" dirty="0">
                <a:solidFill>
                  <a:srgbClr val="202124"/>
                </a:solidFill>
                <a:latin typeface="Roboto"/>
              </a:rPr>
              <a:t>&gt; &lt;Docker file</a:t>
            </a:r>
            <a:r>
              <a:rPr lang="ja-JP" altLang="en-US" dirty="0">
                <a:solidFill>
                  <a:srgbClr val="202124"/>
                </a:solidFill>
                <a:latin typeface="Roboto"/>
              </a:rPr>
              <a:t>のある場所（相対パス）</a:t>
            </a:r>
            <a:r>
              <a:rPr lang="en-US" altLang="ja-JP" dirty="0">
                <a:solidFill>
                  <a:srgbClr val="202124"/>
                </a:solidFill>
                <a:latin typeface="Roboto"/>
              </a:rPr>
              <a:t>&gt;</a:t>
            </a:r>
            <a:endParaRPr lang="ja-JP" altLang="en-US" dirty="0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2F5F25D5-5129-4A12-8638-7D21F1DBDF94}"/>
              </a:ext>
            </a:extLst>
          </p:cNvPr>
          <p:cNvSpPr/>
          <p:nvPr/>
        </p:nvSpPr>
        <p:spPr>
          <a:xfrm>
            <a:off x="808329" y="3647860"/>
            <a:ext cx="10793049" cy="937181"/>
          </a:xfrm>
          <a:prstGeom prst="rect">
            <a:avLst/>
          </a:prstGeom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dirty="0"/>
              <a:t>$docker run --</a:t>
            </a:r>
            <a:r>
              <a:rPr lang="en-US" altLang="ja-JP" dirty="0" err="1"/>
              <a:t>gpus</a:t>
            </a:r>
            <a:r>
              <a:rPr lang="en-US" altLang="ja-JP" dirty="0"/>
              <a:t> all -it --rm --name=&lt;</a:t>
            </a:r>
            <a:r>
              <a:rPr lang="ja-JP" altLang="en-US" dirty="0"/>
              <a:t>コンテナの名称（任意）</a:t>
            </a:r>
            <a:r>
              <a:rPr lang="en-US" altLang="ja-JP" dirty="0"/>
              <a:t>&gt;  -v &lt;</a:t>
            </a:r>
            <a:r>
              <a:rPr lang="ja-JP" altLang="en-US" dirty="0"/>
              <a:t>ホスト側のマウントしたいディレクトリまでの絶対パス</a:t>
            </a:r>
            <a:r>
              <a:rPr lang="en-US" altLang="ja-JP" dirty="0"/>
              <a:t>&gt;:&lt;</a:t>
            </a:r>
            <a:r>
              <a:rPr lang="ja-JP" altLang="en-US" dirty="0"/>
              <a:t>コンテナ側のディレクトリまでの絶対パス</a:t>
            </a:r>
            <a:r>
              <a:rPr lang="en-US" altLang="ja-JP" dirty="0"/>
              <a:t>&gt;  &lt;</a:t>
            </a:r>
            <a:r>
              <a:rPr lang="en-US" altLang="ja-JP" dirty="0" err="1"/>
              <a:t>Dockerimage</a:t>
            </a:r>
            <a:r>
              <a:rPr lang="en-US" altLang="ja-JP" dirty="0"/>
              <a:t>&gt;</a:t>
            </a:r>
            <a:r>
              <a:rPr lang="ja-JP" altLang="en-US" dirty="0"/>
              <a:t> </a:t>
            </a:r>
            <a:r>
              <a:rPr lang="en-US" altLang="ja-JP" dirty="0"/>
              <a:t>&lt;</a:t>
            </a:r>
            <a:r>
              <a:rPr lang="ja-JP" altLang="en-US" dirty="0"/>
              <a:t>コンテナ起動時に実行したいコマンド</a:t>
            </a:r>
            <a:r>
              <a:rPr lang="en-US" altLang="ja-JP" dirty="0"/>
              <a:t>&gt; </a:t>
            </a:r>
            <a:endParaRPr lang="ja-JP" altLang="en-US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538A5641-E065-4F72-BD45-F695900A7355}"/>
              </a:ext>
            </a:extLst>
          </p:cNvPr>
          <p:cNvSpPr txBox="1"/>
          <p:nvPr/>
        </p:nvSpPr>
        <p:spPr>
          <a:xfrm>
            <a:off x="3570556" y="6151937"/>
            <a:ext cx="1956965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exit</a:t>
            </a:r>
            <a:endParaRPr kumimoji="1" lang="ja-JP" altLang="en-US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8DDEE30A-5A16-42D4-A1D4-1BE7C85D611F}"/>
              </a:ext>
            </a:extLst>
          </p:cNvPr>
          <p:cNvSpPr txBox="1"/>
          <p:nvPr/>
        </p:nvSpPr>
        <p:spPr>
          <a:xfrm>
            <a:off x="5237564" y="1793043"/>
            <a:ext cx="1823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err="1"/>
              <a:t>Dockerfile</a:t>
            </a:r>
            <a:r>
              <a:rPr kumimoji="1" lang="ja-JP" altLang="en-US" dirty="0"/>
              <a:t>編集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3333B34E-5E99-4675-87F9-A82B2A9F70AE}"/>
              </a:ext>
            </a:extLst>
          </p:cNvPr>
          <p:cNvSpPr txBox="1"/>
          <p:nvPr/>
        </p:nvSpPr>
        <p:spPr>
          <a:xfrm>
            <a:off x="4255211" y="2315736"/>
            <a:ext cx="3681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Docker file</a:t>
            </a:r>
            <a:r>
              <a:rPr lang="ja-JP" altLang="en-US" dirty="0"/>
              <a:t> ➡ </a:t>
            </a:r>
            <a:r>
              <a:rPr lang="en-US" altLang="ja-JP" dirty="0"/>
              <a:t>Docker image</a:t>
            </a:r>
            <a:r>
              <a:rPr lang="ja-JP" altLang="en-US" dirty="0"/>
              <a:t>生成</a:t>
            </a:r>
            <a:endParaRPr kumimoji="1" lang="ja-JP" altLang="en-US" dirty="0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929A194C-591F-47B5-903D-E0AD4E9C55F1}"/>
              </a:ext>
            </a:extLst>
          </p:cNvPr>
          <p:cNvSpPr txBox="1"/>
          <p:nvPr/>
        </p:nvSpPr>
        <p:spPr>
          <a:xfrm>
            <a:off x="808329" y="3307035"/>
            <a:ext cx="10936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 err="1"/>
              <a:t>Dockerimage</a:t>
            </a:r>
            <a:r>
              <a:rPr lang="en-US" altLang="ja-JP" dirty="0"/>
              <a:t> </a:t>
            </a:r>
            <a:r>
              <a:rPr lang="ja-JP" altLang="en-US" dirty="0"/>
              <a:t>➡ コンテナ生成</a:t>
            </a:r>
            <a:r>
              <a:rPr lang="en-US" altLang="ja-JP" dirty="0"/>
              <a:t>(run</a:t>
            </a:r>
            <a:r>
              <a:rPr lang="ja-JP" altLang="en-US" dirty="0"/>
              <a:t>の際に</a:t>
            </a:r>
            <a:r>
              <a:rPr lang="en-US" altLang="ja-JP" dirty="0"/>
              <a:t>--rm</a:t>
            </a:r>
            <a:r>
              <a:rPr lang="ja-JP" altLang="en-US" dirty="0"/>
              <a:t>をオプションにつけると</a:t>
            </a:r>
            <a:r>
              <a:rPr lang="en-US" altLang="ja-JP" dirty="0"/>
              <a:t>exit</a:t>
            </a:r>
            <a:r>
              <a:rPr lang="ja-JP" altLang="en-US" dirty="0"/>
              <a:t>時にコンテナが自動で削除</a:t>
            </a:r>
            <a:r>
              <a:rPr lang="en-US" altLang="ja-JP" dirty="0"/>
              <a:t>)</a:t>
            </a:r>
            <a:endParaRPr kumimoji="1" lang="ja-JP" altLang="en-US" dirty="0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5A940527-1DCB-426E-BA58-EB37713FCCAD}"/>
              </a:ext>
            </a:extLst>
          </p:cNvPr>
          <p:cNvSpPr txBox="1"/>
          <p:nvPr/>
        </p:nvSpPr>
        <p:spPr>
          <a:xfrm>
            <a:off x="3799094" y="5238709"/>
            <a:ext cx="11995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環境構築</a:t>
            </a: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A7748040-CB89-4BA4-90B8-99F381AA633D}"/>
              </a:ext>
            </a:extLst>
          </p:cNvPr>
          <p:cNvSpPr txBox="1"/>
          <p:nvPr/>
        </p:nvSpPr>
        <p:spPr>
          <a:xfrm>
            <a:off x="558788" y="5436187"/>
            <a:ext cx="283830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600" b="1" dirty="0">
                <a:solidFill>
                  <a:schemeClr val="accent1"/>
                </a:solidFill>
              </a:rPr>
              <a:t>上手く環境構築できなかった</a:t>
            </a:r>
            <a:endParaRPr lang="en-US" altLang="ja-JP" sz="1600" b="1" dirty="0">
              <a:solidFill>
                <a:schemeClr val="accent1"/>
              </a:solidFill>
            </a:endParaRPr>
          </a:p>
          <a:p>
            <a:pPr algn="ctr"/>
            <a:r>
              <a:rPr kumimoji="1" lang="ja-JP" altLang="en-US" sz="1600" b="1" dirty="0">
                <a:solidFill>
                  <a:schemeClr val="accent1"/>
                </a:solidFill>
              </a:rPr>
              <a:t>または</a:t>
            </a:r>
            <a:r>
              <a:rPr lang="ja-JP" altLang="en-US" sz="1600" b="1" dirty="0">
                <a:solidFill>
                  <a:schemeClr val="accent1"/>
                </a:solidFill>
              </a:rPr>
              <a:t>，環境構築に必要なパッケージ等判明 </a:t>
            </a:r>
            <a:endParaRPr lang="en-US" altLang="ja-JP" sz="1600" b="1" dirty="0">
              <a:solidFill>
                <a:schemeClr val="accent1"/>
              </a:solidFill>
            </a:endParaRPr>
          </a:p>
          <a:p>
            <a:pPr algn="ctr"/>
            <a:r>
              <a:rPr kumimoji="1" lang="ja-JP" altLang="en-US" sz="1600" b="1" dirty="0">
                <a:solidFill>
                  <a:schemeClr val="accent1"/>
                </a:solidFill>
              </a:rPr>
              <a:t>➡ </a:t>
            </a:r>
            <a:r>
              <a:rPr kumimoji="1" lang="en-US" altLang="ja-JP" sz="1600" b="1" dirty="0" err="1">
                <a:solidFill>
                  <a:schemeClr val="accent1"/>
                </a:solidFill>
              </a:rPr>
              <a:t>Dockerfile</a:t>
            </a:r>
            <a:r>
              <a:rPr kumimoji="1" lang="ja-JP" altLang="en-US" sz="1600" b="1" dirty="0">
                <a:solidFill>
                  <a:schemeClr val="accent1"/>
                </a:solidFill>
              </a:rPr>
              <a:t>に内容を反映</a:t>
            </a:r>
            <a:endParaRPr kumimoji="1" lang="en-US" altLang="ja-JP" sz="1600" b="1" dirty="0">
              <a:solidFill>
                <a:schemeClr val="accent1"/>
              </a:solidFill>
            </a:endParaRP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D14F7BAB-0B1C-43BE-9582-0FFF011E8C0E}"/>
              </a:ext>
            </a:extLst>
          </p:cNvPr>
          <p:cNvSpPr txBox="1"/>
          <p:nvPr/>
        </p:nvSpPr>
        <p:spPr>
          <a:xfrm>
            <a:off x="3431861" y="5825149"/>
            <a:ext cx="2248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コンテナから抜ける</a:t>
            </a:r>
          </a:p>
        </p:txBody>
      </p:sp>
      <p:sp>
        <p:nvSpPr>
          <p:cNvPr id="20" name="矢印: 下 19">
            <a:extLst>
              <a:ext uri="{FF2B5EF4-FFF2-40B4-BE49-F238E27FC236}">
                <a16:creationId xmlns:a16="http://schemas.microsoft.com/office/drawing/2014/main" id="{11D45214-6AD2-463B-A8CE-6CCC9A4CA5CF}"/>
              </a:ext>
            </a:extLst>
          </p:cNvPr>
          <p:cNvSpPr/>
          <p:nvPr/>
        </p:nvSpPr>
        <p:spPr>
          <a:xfrm>
            <a:off x="5740400" y="2126429"/>
            <a:ext cx="711200" cy="240155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矢印: 下 20">
            <a:extLst>
              <a:ext uri="{FF2B5EF4-FFF2-40B4-BE49-F238E27FC236}">
                <a16:creationId xmlns:a16="http://schemas.microsoft.com/office/drawing/2014/main" id="{FDAB9228-1E62-4E90-849D-0F6CF2A8A65F}"/>
              </a:ext>
            </a:extLst>
          </p:cNvPr>
          <p:cNvSpPr/>
          <p:nvPr/>
        </p:nvSpPr>
        <p:spPr>
          <a:xfrm>
            <a:off x="5740400" y="3092778"/>
            <a:ext cx="711200" cy="240155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矢印: 下 22">
            <a:extLst>
              <a:ext uri="{FF2B5EF4-FFF2-40B4-BE49-F238E27FC236}">
                <a16:creationId xmlns:a16="http://schemas.microsoft.com/office/drawing/2014/main" id="{349289FB-D504-45D0-A2BE-C6830206B1B8}"/>
              </a:ext>
            </a:extLst>
          </p:cNvPr>
          <p:cNvSpPr/>
          <p:nvPr/>
        </p:nvSpPr>
        <p:spPr>
          <a:xfrm>
            <a:off x="3990058" y="4917332"/>
            <a:ext cx="711200" cy="325274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928C5920-1FB2-4A97-ACE5-D9973458EFA6}"/>
              </a:ext>
            </a:extLst>
          </p:cNvPr>
          <p:cNvSpPr/>
          <p:nvPr/>
        </p:nvSpPr>
        <p:spPr>
          <a:xfrm>
            <a:off x="5965808" y="4585040"/>
            <a:ext cx="251755" cy="33993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DDE01CD3-8268-4517-B874-258C80C6FD0F}"/>
              </a:ext>
            </a:extLst>
          </p:cNvPr>
          <p:cNvSpPr txBox="1"/>
          <p:nvPr/>
        </p:nvSpPr>
        <p:spPr>
          <a:xfrm>
            <a:off x="5836164" y="5199329"/>
            <a:ext cx="3775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/>
              <a:t>作業開始（プログラム実行など）</a:t>
            </a:r>
          </a:p>
        </p:txBody>
      </p:sp>
      <p:sp>
        <p:nvSpPr>
          <p:cNvPr id="30" name="矢印: 下 29">
            <a:extLst>
              <a:ext uri="{FF2B5EF4-FFF2-40B4-BE49-F238E27FC236}">
                <a16:creationId xmlns:a16="http://schemas.microsoft.com/office/drawing/2014/main" id="{7B84ED6F-77E5-45E2-9012-BA4B5F38F2E2}"/>
              </a:ext>
            </a:extLst>
          </p:cNvPr>
          <p:cNvSpPr/>
          <p:nvPr/>
        </p:nvSpPr>
        <p:spPr>
          <a:xfrm>
            <a:off x="4004253" y="5559035"/>
            <a:ext cx="711200" cy="309875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AB2B4EE8-698C-4B9E-A91F-E217955AC259}"/>
              </a:ext>
            </a:extLst>
          </p:cNvPr>
          <p:cNvSpPr txBox="1"/>
          <p:nvPr/>
        </p:nvSpPr>
        <p:spPr>
          <a:xfrm>
            <a:off x="9363678" y="5432391"/>
            <a:ext cx="245748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600" b="1" dirty="0">
                <a:solidFill>
                  <a:schemeClr val="accent1"/>
                </a:solidFill>
              </a:rPr>
              <a:t>作業終了</a:t>
            </a:r>
            <a:endParaRPr kumimoji="1" lang="en-US" altLang="ja-JP" sz="1600" b="1" dirty="0">
              <a:solidFill>
                <a:schemeClr val="accent1"/>
              </a:solidFill>
            </a:endParaRPr>
          </a:p>
          <a:p>
            <a:pPr algn="ctr"/>
            <a:r>
              <a:rPr lang="ja-JP" altLang="en-US" sz="1600" b="1" dirty="0">
                <a:solidFill>
                  <a:schemeClr val="accent1"/>
                </a:solidFill>
              </a:rPr>
              <a:t>（マウントしておけば，</a:t>
            </a:r>
            <a:endParaRPr lang="en-US" altLang="ja-JP" sz="1600" b="1" dirty="0">
              <a:solidFill>
                <a:schemeClr val="accent1"/>
              </a:solidFill>
            </a:endParaRPr>
          </a:p>
          <a:p>
            <a:pPr algn="ctr"/>
            <a:r>
              <a:rPr lang="ja-JP" altLang="en-US" sz="1600" b="1" dirty="0">
                <a:solidFill>
                  <a:schemeClr val="accent1"/>
                </a:solidFill>
              </a:rPr>
              <a:t>追加・編集したファイル等はホスト側に残る）</a:t>
            </a:r>
            <a:endParaRPr kumimoji="1" lang="en-US" altLang="ja-JP" sz="1600" b="1" dirty="0">
              <a:solidFill>
                <a:schemeClr val="accent1"/>
              </a:solidFill>
            </a:endParaRPr>
          </a:p>
        </p:txBody>
      </p:sp>
      <p:sp>
        <p:nvSpPr>
          <p:cNvPr id="37" name="正方形/長方形 36">
            <a:extLst>
              <a:ext uri="{FF2B5EF4-FFF2-40B4-BE49-F238E27FC236}">
                <a16:creationId xmlns:a16="http://schemas.microsoft.com/office/drawing/2014/main" id="{A6CBB3AB-1CF9-43A6-89F8-F2BA84FF31EE}"/>
              </a:ext>
            </a:extLst>
          </p:cNvPr>
          <p:cNvSpPr/>
          <p:nvPr/>
        </p:nvSpPr>
        <p:spPr>
          <a:xfrm>
            <a:off x="432542" y="6636160"/>
            <a:ext cx="4071300" cy="963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37">
            <a:extLst>
              <a:ext uri="{FF2B5EF4-FFF2-40B4-BE49-F238E27FC236}">
                <a16:creationId xmlns:a16="http://schemas.microsoft.com/office/drawing/2014/main" id="{2A37E898-32AA-4479-85E2-3F37CD29779C}"/>
              </a:ext>
            </a:extLst>
          </p:cNvPr>
          <p:cNvSpPr/>
          <p:nvPr/>
        </p:nvSpPr>
        <p:spPr>
          <a:xfrm>
            <a:off x="4192846" y="6532258"/>
            <a:ext cx="327670" cy="20026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38">
            <a:extLst>
              <a:ext uri="{FF2B5EF4-FFF2-40B4-BE49-F238E27FC236}">
                <a16:creationId xmlns:a16="http://schemas.microsoft.com/office/drawing/2014/main" id="{902B2C75-18E9-4018-BD91-6AE99604871B}"/>
              </a:ext>
            </a:extLst>
          </p:cNvPr>
          <p:cNvSpPr/>
          <p:nvPr/>
        </p:nvSpPr>
        <p:spPr>
          <a:xfrm flipV="1">
            <a:off x="432542" y="1975836"/>
            <a:ext cx="139223" cy="466954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矢印: 下 39">
            <a:extLst>
              <a:ext uri="{FF2B5EF4-FFF2-40B4-BE49-F238E27FC236}">
                <a16:creationId xmlns:a16="http://schemas.microsoft.com/office/drawing/2014/main" id="{513461DC-1D27-492A-A953-ABFEA449A3B3}"/>
              </a:ext>
            </a:extLst>
          </p:cNvPr>
          <p:cNvSpPr/>
          <p:nvPr/>
        </p:nvSpPr>
        <p:spPr>
          <a:xfrm rot="16200000" flipH="1">
            <a:off x="2721014" y="-414189"/>
            <a:ext cx="234291" cy="4798809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正方形/長方形 40">
            <a:extLst>
              <a:ext uri="{FF2B5EF4-FFF2-40B4-BE49-F238E27FC236}">
                <a16:creationId xmlns:a16="http://schemas.microsoft.com/office/drawing/2014/main" id="{22564D3D-B8F2-4868-BABE-249A502BD87C}"/>
              </a:ext>
            </a:extLst>
          </p:cNvPr>
          <p:cNvSpPr/>
          <p:nvPr/>
        </p:nvSpPr>
        <p:spPr>
          <a:xfrm flipV="1">
            <a:off x="4166365" y="4911852"/>
            <a:ext cx="3492594" cy="722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4" name="矢印: 下 43">
            <a:extLst>
              <a:ext uri="{FF2B5EF4-FFF2-40B4-BE49-F238E27FC236}">
                <a16:creationId xmlns:a16="http://schemas.microsoft.com/office/drawing/2014/main" id="{C278E556-D7CC-4F0E-9909-971BC38774F9}"/>
              </a:ext>
            </a:extLst>
          </p:cNvPr>
          <p:cNvSpPr/>
          <p:nvPr/>
        </p:nvSpPr>
        <p:spPr>
          <a:xfrm>
            <a:off x="7207897" y="4913435"/>
            <a:ext cx="711200" cy="325274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矢印: 下 46">
            <a:extLst>
              <a:ext uri="{FF2B5EF4-FFF2-40B4-BE49-F238E27FC236}">
                <a16:creationId xmlns:a16="http://schemas.microsoft.com/office/drawing/2014/main" id="{913D286E-1E37-4106-A0FE-6EF7967A68CB}"/>
              </a:ext>
            </a:extLst>
          </p:cNvPr>
          <p:cNvSpPr/>
          <p:nvPr/>
        </p:nvSpPr>
        <p:spPr>
          <a:xfrm>
            <a:off x="7200342" y="5539084"/>
            <a:ext cx="711200" cy="325274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正方形/長方形 47">
            <a:extLst>
              <a:ext uri="{FF2B5EF4-FFF2-40B4-BE49-F238E27FC236}">
                <a16:creationId xmlns:a16="http://schemas.microsoft.com/office/drawing/2014/main" id="{DCCF3B8C-D2D4-45AE-80BC-C80E7A26F8D2}"/>
              </a:ext>
            </a:extLst>
          </p:cNvPr>
          <p:cNvSpPr/>
          <p:nvPr/>
        </p:nvSpPr>
        <p:spPr>
          <a:xfrm>
            <a:off x="7472416" y="6615734"/>
            <a:ext cx="4402880" cy="11678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正方形/長方形 49">
            <a:extLst>
              <a:ext uri="{FF2B5EF4-FFF2-40B4-BE49-F238E27FC236}">
                <a16:creationId xmlns:a16="http://schemas.microsoft.com/office/drawing/2014/main" id="{E0C3E3D9-1733-43D3-986E-6DA1BA8B6016}"/>
              </a:ext>
            </a:extLst>
          </p:cNvPr>
          <p:cNvSpPr/>
          <p:nvPr/>
        </p:nvSpPr>
        <p:spPr>
          <a:xfrm flipV="1">
            <a:off x="11821158" y="3396723"/>
            <a:ext cx="99216" cy="33357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矢印: 下 50">
            <a:extLst>
              <a:ext uri="{FF2B5EF4-FFF2-40B4-BE49-F238E27FC236}">
                <a16:creationId xmlns:a16="http://schemas.microsoft.com/office/drawing/2014/main" id="{B3E73259-82F9-4F87-95A8-736D754AA559}"/>
              </a:ext>
            </a:extLst>
          </p:cNvPr>
          <p:cNvSpPr/>
          <p:nvPr/>
        </p:nvSpPr>
        <p:spPr>
          <a:xfrm rot="5400000" flipH="1">
            <a:off x="11428288" y="3146123"/>
            <a:ext cx="285006" cy="638632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正方形/長方形 51">
            <a:extLst>
              <a:ext uri="{FF2B5EF4-FFF2-40B4-BE49-F238E27FC236}">
                <a16:creationId xmlns:a16="http://schemas.microsoft.com/office/drawing/2014/main" id="{CDCEE928-4C1A-4B78-A1CC-4C095DA9ADB1}"/>
              </a:ext>
            </a:extLst>
          </p:cNvPr>
          <p:cNvSpPr/>
          <p:nvPr/>
        </p:nvSpPr>
        <p:spPr>
          <a:xfrm>
            <a:off x="7427338" y="6470502"/>
            <a:ext cx="331515" cy="26201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テキスト ボックス 52">
            <a:extLst>
              <a:ext uri="{FF2B5EF4-FFF2-40B4-BE49-F238E27FC236}">
                <a16:creationId xmlns:a16="http://schemas.microsoft.com/office/drawing/2014/main" id="{BECD5DC5-6C67-44F0-B85B-AECA20EAF335}"/>
              </a:ext>
            </a:extLst>
          </p:cNvPr>
          <p:cNvSpPr txBox="1"/>
          <p:nvPr/>
        </p:nvSpPr>
        <p:spPr>
          <a:xfrm>
            <a:off x="5964526" y="4581964"/>
            <a:ext cx="1745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b="1" dirty="0">
                <a:solidFill>
                  <a:schemeClr val="accent1"/>
                </a:solidFill>
              </a:rPr>
              <a:t>環境構築済</a:t>
            </a:r>
            <a:endParaRPr kumimoji="1" lang="en-US" altLang="ja-JP" b="1" dirty="0">
              <a:solidFill>
                <a:schemeClr val="accent1"/>
              </a:solidFill>
            </a:endParaRPr>
          </a:p>
        </p:txBody>
      </p:sp>
      <p:sp>
        <p:nvSpPr>
          <p:cNvPr id="54" name="テキスト ボックス 53">
            <a:extLst>
              <a:ext uri="{FF2B5EF4-FFF2-40B4-BE49-F238E27FC236}">
                <a16:creationId xmlns:a16="http://schemas.microsoft.com/office/drawing/2014/main" id="{DBD5D446-90CC-48B9-88EF-2DA75EAEFAEC}"/>
              </a:ext>
            </a:extLst>
          </p:cNvPr>
          <p:cNvSpPr txBox="1"/>
          <p:nvPr/>
        </p:nvSpPr>
        <p:spPr>
          <a:xfrm>
            <a:off x="4349993" y="4592762"/>
            <a:ext cx="1745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b="1" dirty="0">
                <a:solidFill>
                  <a:schemeClr val="accent1"/>
                </a:solidFill>
              </a:rPr>
              <a:t>環境構築途中</a:t>
            </a:r>
            <a:endParaRPr kumimoji="1" lang="en-US" altLang="ja-JP" b="1" dirty="0">
              <a:solidFill>
                <a:schemeClr val="accent1"/>
              </a:solidFill>
            </a:endParaRPr>
          </a:p>
        </p:txBody>
      </p:sp>
      <p:sp>
        <p:nvSpPr>
          <p:cNvPr id="55" name="テキスト ボックス 54">
            <a:extLst>
              <a:ext uri="{FF2B5EF4-FFF2-40B4-BE49-F238E27FC236}">
                <a16:creationId xmlns:a16="http://schemas.microsoft.com/office/drawing/2014/main" id="{B7FC6EA8-E5A3-40FF-9347-F0516DA2880D}"/>
              </a:ext>
            </a:extLst>
          </p:cNvPr>
          <p:cNvSpPr txBox="1"/>
          <p:nvPr/>
        </p:nvSpPr>
        <p:spPr>
          <a:xfrm>
            <a:off x="6537550" y="6125346"/>
            <a:ext cx="1956965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exit</a:t>
            </a:r>
            <a:endParaRPr kumimoji="1" lang="ja-JP" altLang="en-US" dirty="0"/>
          </a:p>
        </p:txBody>
      </p:sp>
      <p:sp>
        <p:nvSpPr>
          <p:cNvPr id="56" name="テキスト ボックス 55">
            <a:extLst>
              <a:ext uri="{FF2B5EF4-FFF2-40B4-BE49-F238E27FC236}">
                <a16:creationId xmlns:a16="http://schemas.microsoft.com/office/drawing/2014/main" id="{5952FE15-29D5-430B-99E4-979ADF8F67E2}"/>
              </a:ext>
            </a:extLst>
          </p:cNvPr>
          <p:cNvSpPr txBox="1"/>
          <p:nvPr/>
        </p:nvSpPr>
        <p:spPr>
          <a:xfrm>
            <a:off x="6402644" y="5805519"/>
            <a:ext cx="2248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コンテナから抜ける</a:t>
            </a:r>
          </a:p>
        </p:txBody>
      </p:sp>
    </p:spTree>
    <p:extLst>
      <p:ext uri="{BB962C8B-B14F-4D97-AF65-F5344CB8AC3E}">
        <p14:creationId xmlns:p14="http://schemas.microsoft.com/office/powerpoint/2010/main" val="2186052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四角形: 角を丸くする 20">
            <a:extLst>
              <a:ext uri="{FF2B5EF4-FFF2-40B4-BE49-F238E27FC236}">
                <a16:creationId xmlns:a16="http://schemas.microsoft.com/office/drawing/2014/main" id="{22E1E197-1CEF-4F3E-8759-A9D9C3DC7E6A}"/>
              </a:ext>
            </a:extLst>
          </p:cNvPr>
          <p:cNvSpPr/>
          <p:nvPr/>
        </p:nvSpPr>
        <p:spPr>
          <a:xfrm>
            <a:off x="4336390" y="2182185"/>
            <a:ext cx="3616621" cy="3979724"/>
          </a:xfrm>
          <a:prstGeom prst="roundRect">
            <a:avLst>
              <a:gd name="adj" fmla="val 696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四角形: 角を丸くする 19">
            <a:extLst>
              <a:ext uri="{FF2B5EF4-FFF2-40B4-BE49-F238E27FC236}">
                <a16:creationId xmlns:a16="http://schemas.microsoft.com/office/drawing/2014/main" id="{AB6B2159-ADB8-464F-AB5A-324FAC6AA7D8}"/>
              </a:ext>
            </a:extLst>
          </p:cNvPr>
          <p:cNvSpPr/>
          <p:nvPr/>
        </p:nvSpPr>
        <p:spPr>
          <a:xfrm>
            <a:off x="334475" y="2158155"/>
            <a:ext cx="3616621" cy="3979724"/>
          </a:xfrm>
          <a:prstGeom prst="roundRect">
            <a:avLst>
              <a:gd name="adj" fmla="val 696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四角形: 角を丸くする 8">
            <a:extLst>
              <a:ext uri="{FF2B5EF4-FFF2-40B4-BE49-F238E27FC236}">
                <a16:creationId xmlns:a16="http://schemas.microsoft.com/office/drawing/2014/main" id="{BD7F2666-43BA-4084-971F-BDE577664B23}"/>
              </a:ext>
            </a:extLst>
          </p:cNvPr>
          <p:cNvSpPr/>
          <p:nvPr/>
        </p:nvSpPr>
        <p:spPr>
          <a:xfrm>
            <a:off x="8220764" y="2182185"/>
            <a:ext cx="3616621" cy="3979724"/>
          </a:xfrm>
          <a:prstGeom prst="roundRect">
            <a:avLst>
              <a:gd name="adj" fmla="val 696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D8C8A0F6-C40B-4496-8E36-9FB0F84F8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コンテナ作成</a:t>
            </a:r>
            <a:r>
              <a:rPr kumimoji="1" lang="en-US" altLang="ja-JP" dirty="0"/>
              <a:t> </a:t>
            </a:r>
            <a:r>
              <a:rPr kumimoji="1" lang="ja-JP" altLang="en-US" dirty="0"/>
              <a:t>流れ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5F05A57-8E5F-4CA1-9B62-976764EBBB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コンテナ作成のおおまかな流れ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C6A65606-4F82-437C-84A4-7A58B1740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21661-B2A8-457F-930E-F617AD024F3F}" type="slidenum">
              <a:rPr lang="ja-JP" altLang="en-US" smtClean="0"/>
              <a:pPr/>
              <a:t>5</a:t>
            </a:fld>
            <a:endParaRPr lang="ja-JP" altLang="en-US" dirty="0"/>
          </a:p>
        </p:txBody>
      </p:sp>
      <p:sp>
        <p:nvSpPr>
          <p:cNvPr id="5" name="コンテンツ プレースホルダー 4">
            <a:extLst>
              <a:ext uri="{FF2B5EF4-FFF2-40B4-BE49-F238E27FC236}">
                <a16:creationId xmlns:a16="http://schemas.microsoft.com/office/drawing/2014/main" id="{68DB536C-01C1-442D-9116-0CF98B727E0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6AA5DB5B-FDB6-4CFC-B06A-A59511E95E29}"/>
              </a:ext>
            </a:extLst>
          </p:cNvPr>
          <p:cNvSpPr/>
          <p:nvPr/>
        </p:nvSpPr>
        <p:spPr>
          <a:xfrm>
            <a:off x="879407" y="2650411"/>
            <a:ext cx="2168165" cy="116000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>
                <a:solidFill>
                  <a:schemeClr val="tx1"/>
                </a:solidFill>
              </a:rPr>
              <a:t>Docker file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D82FCD64-1A9B-4E6B-9195-675BC049CE88}"/>
              </a:ext>
            </a:extLst>
          </p:cNvPr>
          <p:cNvSpPr/>
          <p:nvPr/>
        </p:nvSpPr>
        <p:spPr>
          <a:xfrm>
            <a:off x="5142236" y="2661219"/>
            <a:ext cx="1880647" cy="116000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>
                <a:solidFill>
                  <a:schemeClr val="tx1"/>
                </a:solidFill>
              </a:rPr>
              <a:t>Docker</a:t>
            </a:r>
          </a:p>
          <a:p>
            <a:pPr algn="ctr"/>
            <a:r>
              <a:rPr lang="en-US" altLang="ja-JP" sz="2800" dirty="0">
                <a:solidFill>
                  <a:schemeClr val="tx1"/>
                </a:solidFill>
              </a:rPr>
              <a:t>image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8" name="直方体 7">
            <a:extLst>
              <a:ext uri="{FF2B5EF4-FFF2-40B4-BE49-F238E27FC236}">
                <a16:creationId xmlns:a16="http://schemas.microsoft.com/office/drawing/2014/main" id="{89C76205-7EBE-4000-8CB8-C22A53CBA6A3}"/>
              </a:ext>
            </a:extLst>
          </p:cNvPr>
          <p:cNvSpPr/>
          <p:nvPr/>
        </p:nvSpPr>
        <p:spPr>
          <a:xfrm>
            <a:off x="8924466" y="2580218"/>
            <a:ext cx="2205870" cy="1231795"/>
          </a:xfrm>
          <a:prstGeom prst="cube">
            <a:avLst/>
          </a:prstGeom>
          <a:solidFill>
            <a:schemeClr val="tx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 dirty="0"/>
              <a:t>コンテナ</a:t>
            </a:r>
          </a:p>
        </p:txBody>
      </p:sp>
      <p:cxnSp>
        <p:nvCxnSpPr>
          <p:cNvPr id="10" name="直線矢印コネクタ 9">
            <a:extLst>
              <a:ext uri="{FF2B5EF4-FFF2-40B4-BE49-F238E27FC236}">
                <a16:creationId xmlns:a16="http://schemas.microsoft.com/office/drawing/2014/main" id="{44937D82-8606-4782-8E84-A37D19BFEF25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3047572" y="3230415"/>
            <a:ext cx="2094664" cy="1080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矢印コネクタ 14">
            <a:extLst>
              <a:ext uri="{FF2B5EF4-FFF2-40B4-BE49-F238E27FC236}">
                <a16:creationId xmlns:a16="http://schemas.microsoft.com/office/drawing/2014/main" id="{96E4CA8E-BA0E-4055-8ACA-09E7C0F99123}"/>
              </a:ext>
            </a:extLst>
          </p:cNvPr>
          <p:cNvCxnSpPr>
            <a:cxnSpLocks/>
          </p:cNvCxnSpPr>
          <p:nvPr/>
        </p:nvCxnSpPr>
        <p:spPr>
          <a:xfrm flipV="1">
            <a:off x="7038465" y="3230416"/>
            <a:ext cx="1886001" cy="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381ACBBF-C657-4029-8F37-54A5750C897B}"/>
              </a:ext>
            </a:extLst>
          </p:cNvPr>
          <p:cNvSpPr txBox="1"/>
          <p:nvPr/>
        </p:nvSpPr>
        <p:spPr>
          <a:xfrm>
            <a:off x="354615" y="4120616"/>
            <a:ext cx="343607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400" dirty="0"/>
              <a:t>作成する</a:t>
            </a:r>
            <a:r>
              <a:rPr lang="en-US" altLang="ja-JP" sz="2400" dirty="0"/>
              <a:t>Docker image</a:t>
            </a:r>
            <a:r>
              <a:rPr lang="ja-JP" altLang="en-US" sz="2400" dirty="0"/>
              <a:t>の内容を</a:t>
            </a:r>
            <a:r>
              <a:rPr kumimoji="1" lang="ja-JP" altLang="en-US" sz="2400" dirty="0"/>
              <a:t>記述</a:t>
            </a:r>
            <a:br>
              <a:rPr kumimoji="1" lang="en-US" altLang="ja-JP" sz="2400" dirty="0"/>
            </a:br>
            <a:r>
              <a:rPr lang="ja-JP" altLang="en-US" sz="2400" dirty="0"/>
              <a:t>（インストールするパッケージ等</a:t>
            </a:r>
            <a:r>
              <a:rPr kumimoji="1" lang="ja-JP" altLang="en-US" sz="2400" dirty="0"/>
              <a:t>）</a:t>
            </a:r>
            <a:endParaRPr kumimoji="1" lang="en-US" altLang="ja-JP" sz="2400" dirty="0"/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70F52709-ABAB-440B-96D7-115FB6E41DF1}"/>
              </a:ext>
            </a:extLst>
          </p:cNvPr>
          <p:cNvSpPr txBox="1"/>
          <p:nvPr/>
        </p:nvSpPr>
        <p:spPr>
          <a:xfrm>
            <a:off x="4457332" y="4735308"/>
            <a:ext cx="33747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/>
              <a:t>Docker file</a:t>
            </a:r>
            <a:r>
              <a:rPr kumimoji="1" lang="ja-JP" altLang="en-US" sz="2400" dirty="0"/>
              <a:t>から作成</a:t>
            </a:r>
            <a:endParaRPr kumimoji="1" lang="en-US" altLang="ja-JP" sz="2400" dirty="0"/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AD2A0D3F-A6D1-44EA-B2B1-1A5B44C1306D}"/>
              </a:ext>
            </a:extLst>
          </p:cNvPr>
          <p:cNvSpPr txBox="1"/>
          <p:nvPr/>
        </p:nvSpPr>
        <p:spPr>
          <a:xfrm>
            <a:off x="7500449" y="2563925"/>
            <a:ext cx="1072166" cy="584775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3200" dirty="0"/>
              <a:t>生成</a:t>
            </a:r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42C5E2C1-46DD-483F-ACB3-D0325B02E79B}"/>
              </a:ext>
            </a:extLst>
          </p:cNvPr>
          <p:cNvSpPr txBox="1"/>
          <p:nvPr/>
        </p:nvSpPr>
        <p:spPr>
          <a:xfrm>
            <a:off x="8331846" y="4357623"/>
            <a:ext cx="33747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/>
              <a:t>Docker image</a:t>
            </a:r>
            <a:r>
              <a:rPr kumimoji="1" lang="ja-JP" altLang="en-US" sz="2400" dirty="0"/>
              <a:t>から作成</a:t>
            </a:r>
            <a:endParaRPr kumimoji="1" lang="en-US" altLang="ja-JP" sz="2400" dirty="0"/>
          </a:p>
          <a:p>
            <a:pPr algn="ctr"/>
            <a:r>
              <a:rPr kumimoji="1" lang="en-US" altLang="ja-JP" sz="2400" dirty="0"/>
              <a:t>ubuntu</a:t>
            </a:r>
            <a:r>
              <a:rPr kumimoji="1" lang="ja-JP" altLang="en-US" sz="2400" dirty="0"/>
              <a:t>等の</a:t>
            </a:r>
            <a:r>
              <a:rPr kumimoji="1" lang="en-US" altLang="ja-JP" sz="2400" dirty="0"/>
              <a:t>OS</a:t>
            </a:r>
            <a:r>
              <a:rPr kumimoji="1" lang="ja-JP" altLang="en-US" sz="2400" dirty="0"/>
              <a:t>をベースにした環境</a:t>
            </a:r>
            <a:endParaRPr kumimoji="1" lang="en-US" altLang="ja-JP" sz="2400" dirty="0"/>
          </a:p>
        </p:txBody>
      </p:sp>
      <p:sp>
        <p:nvSpPr>
          <p:cNvPr id="12" name="フレーム 11">
            <a:extLst>
              <a:ext uri="{FF2B5EF4-FFF2-40B4-BE49-F238E27FC236}">
                <a16:creationId xmlns:a16="http://schemas.microsoft.com/office/drawing/2014/main" id="{FA4EDE63-67A2-417D-B1CD-749CCF8FC535}"/>
              </a:ext>
            </a:extLst>
          </p:cNvPr>
          <p:cNvSpPr/>
          <p:nvPr/>
        </p:nvSpPr>
        <p:spPr>
          <a:xfrm>
            <a:off x="376032" y="2182185"/>
            <a:ext cx="3535595" cy="3850970"/>
          </a:xfrm>
          <a:prstGeom prst="frame">
            <a:avLst>
              <a:gd name="adj1" fmla="val 4642"/>
            </a:avLst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8272FDA0-EF66-43A8-B2A8-F58DD69A0A0B}"/>
              </a:ext>
            </a:extLst>
          </p:cNvPr>
          <p:cNvSpPr txBox="1"/>
          <p:nvPr/>
        </p:nvSpPr>
        <p:spPr>
          <a:xfrm>
            <a:off x="3558821" y="2570347"/>
            <a:ext cx="1072166" cy="584775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3200" dirty="0"/>
              <a:t>生成</a:t>
            </a:r>
          </a:p>
        </p:txBody>
      </p:sp>
    </p:spTree>
    <p:extLst>
      <p:ext uri="{BB962C8B-B14F-4D97-AF65-F5344CB8AC3E}">
        <p14:creationId xmlns:p14="http://schemas.microsoft.com/office/powerpoint/2010/main" val="270163970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テキスト ボックス 52">
            <a:extLst>
              <a:ext uri="{FF2B5EF4-FFF2-40B4-BE49-F238E27FC236}">
                <a16:creationId xmlns:a16="http://schemas.microsoft.com/office/drawing/2014/main" id="{BECD5DC5-6C67-44F0-B85B-AECA20EAF335}"/>
              </a:ext>
            </a:extLst>
          </p:cNvPr>
          <p:cNvSpPr txBox="1"/>
          <p:nvPr/>
        </p:nvSpPr>
        <p:spPr>
          <a:xfrm>
            <a:off x="5964526" y="4581964"/>
            <a:ext cx="1745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b="1" dirty="0">
                <a:solidFill>
                  <a:schemeClr val="accent1"/>
                </a:solidFill>
              </a:rPr>
              <a:t>環境構築済</a:t>
            </a:r>
            <a:endParaRPr kumimoji="1" lang="en-US" altLang="ja-JP" b="1" dirty="0">
              <a:solidFill>
                <a:schemeClr val="accent1"/>
              </a:solidFill>
            </a:endParaRPr>
          </a:p>
        </p:txBody>
      </p:sp>
      <p:sp>
        <p:nvSpPr>
          <p:cNvPr id="5" name="四角形: 角を丸くする 4">
            <a:extLst>
              <a:ext uri="{FF2B5EF4-FFF2-40B4-BE49-F238E27FC236}">
                <a16:creationId xmlns:a16="http://schemas.microsoft.com/office/drawing/2014/main" id="{DDFD4984-54C3-4E1D-AF85-3A78C2976DA2}"/>
              </a:ext>
            </a:extLst>
          </p:cNvPr>
          <p:cNvSpPr/>
          <p:nvPr/>
        </p:nvSpPr>
        <p:spPr>
          <a:xfrm>
            <a:off x="3397091" y="4973274"/>
            <a:ext cx="5995051" cy="1610935"/>
          </a:xfrm>
          <a:prstGeom prst="roundRect">
            <a:avLst>
              <a:gd name="adj" fmla="val 727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77E0D274-754A-4C6C-934B-48429FDF5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z="4000" dirty="0"/>
              <a:t>機械学習におけるコンテナ作成の流れ</a:t>
            </a:r>
            <a:r>
              <a:rPr kumimoji="1" lang="ja-JP" altLang="en-US" sz="4000" dirty="0"/>
              <a:t>　例）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6506D32-A00A-4416-8EDA-7BAA5FC89E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9215" y="1140682"/>
            <a:ext cx="10300065" cy="835156"/>
          </a:xfrm>
        </p:spPr>
        <p:txBody>
          <a:bodyPr>
            <a:normAutofit/>
          </a:bodyPr>
          <a:lstStyle/>
          <a:p>
            <a:r>
              <a:rPr kumimoji="1" lang="ja-JP" altLang="en-US" dirty="0"/>
              <a:t>基本的に，コンテナ作成 ➡ 破壊を繰り返すことが多い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4CCB1453-4474-4895-B9A5-0034745550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21661-B2A8-457F-930E-F617AD024F3F}" type="slidenum">
              <a:rPr lang="ja-JP" altLang="en-US" smtClean="0"/>
              <a:pPr/>
              <a:t>50</a:t>
            </a:fld>
            <a:endParaRPr lang="ja-JP" altLang="en-US" dirty="0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3E926E1F-37E0-4EDC-80E3-A9F2855C0E2D}"/>
              </a:ext>
            </a:extLst>
          </p:cNvPr>
          <p:cNvSpPr/>
          <p:nvPr/>
        </p:nvSpPr>
        <p:spPr>
          <a:xfrm>
            <a:off x="816028" y="2704257"/>
            <a:ext cx="10785350" cy="369332"/>
          </a:xfrm>
          <a:prstGeom prst="rect">
            <a:avLst/>
          </a:prstGeom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dirty="0">
                <a:solidFill>
                  <a:srgbClr val="202124"/>
                </a:solidFill>
                <a:latin typeface="Roboto"/>
              </a:rPr>
              <a:t>$docker build -t </a:t>
            </a:r>
            <a:r>
              <a:rPr lang="en-US" altLang="ja-JP" dirty="0">
                <a:solidFill>
                  <a:schemeClr val="accent1"/>
                </a:solidFill>
                <a:latin typeface="Roboto"/>
              </a:rPr>
              <a:t>cuda9.0cudnn7</a:t>
            </a:r>
            <a:r>
              <a:rPr lang="ja-JP" altLang="en-US" dirty="0">
                <a:solidFill>
                  <a:srgbClr val="202124"/>
                </a:solidFill>
                <a:latin typeface="Roboto"/>
              </a:rPr>
              <a:t> </a:t>
            </a:r>
            <a:r>
              <a:rPr lang="en-US" altLang="ja-JP" dirty="0">
                <a:solidFill>
                  <a:srgbClr val="202124"/>
                </a:solidFill>
                <a:latin typeface="Roboto"/>
              </a:rPr>
              <a:t>.</a:t>
            </a:r>
            <a:endParaRPr lang="ja-JP" altLang="en-US" dirty="0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2F5F25D5-5129-4A12-8638-7D21F1DBDF94}"/>
              </a:ext>
            </a:extLst>
          </p:cNvPr>
          <p:cNvSpPr/>
          <p:nvPr/>
        </p:nvSpPr>
        <p:spPr>
          <a:xfrm>
            <a:off x="808329" y="3647860"/>
            <a:ext cx="10793049" cy="646331"/>
          </a:xfrm>
          <a:prstGeom prst="rect">
            <a:avLst/>
          </a:prstGeom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dirty="0"/>
              <a:t>$docker run --</a:t>
            </a:r>
            <a:r>
              <a:rPr lang="en-US" altLang="ja-JP" dirty="0" err="1"/>
              <a:t>gpus</a:t>
            </a:r>
            <a:r>
              <a:rPr lang="en-US" altLang="ja-JP" dirty="0"/>
              <a:t> all -it --rm –name==cuda90cudnn7 -v /home/gizmo/docker/files:/files  </a:t>
            </a:r>
            <a:r>
              <a:rPr lang="en-US" altLang="ja-JP" dirty="0">
                <a:solidFill>
                  <a:schemeClr val="accent1"/>
                </a:solidFill>
              </a:rPr>
              <a:t>cuda9.0cudnn7</a:t>
            </a:r>
            <a:r>
              <a:rPr lang="ja-JP" altLang="en-US" dirty="0"/>
              <a:t> </a:t>
            </a:r>
            <a:r>
              <a:rPr lang="en-US" altLang="ja-JP" dirty="0"/>
              <a:t>bash </a:t>
            </a:r>
            <a:endParaRPr lang="ja-JP" altLang="en-US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538A5641-E065-4F72-BD45-F695900A7355}"/>
              </a:ext>
            </a:extLst>
          </p:cNvPr>
          <p:cNvSpPr txBox="1"/>
          <p:nvPr/>
        </p:nvSpPr>
        <p:spPr>
          <a:xfrm>
            <a:off x="3570556" y="6151937"/>
            <a:ext cx="1956965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exit</a:t>
            </a:r>
            <a:endParaRPr kumimoji="1" lang="ja-JP" altLang="en-US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8DDEE30A-5A16-42D4-A1D4-1BE7C85D611F}"/>
              </a:ext>
            </a:extLst>
          </p:cNvPr>
          <p:cNvSpPr txBox="1"/>
          <p:nvPr/>
        </p:nvSpPr>
        <p:spPr>
          <a:xfrm>
            <a:off x="5237564" y="1793043"/>
            <a:ext cx="1823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err="1"/>
              <a:t>Dockerfile</a:t>
            </a:r>
            <a:r>
              <a:rPr kumimoji="1" lang="ja-JP" altLang="en-US" dirty="0"/>
              <a:t>編集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3333B34E-5E99-4675-87F9-A82B2A9F70AE}"/>
              </a:ext>
            </a:extLst>
          </p:cNvPr>
          <p:cNvSpPr txBox="1"/>
          <p:nvPr/>
        </p:nvSpPr>
        <p:spPr>
          <a:xfrm>
            <a:off x="4255211" y="2315736"/>
            <a:ext cx="3681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Docker file</a:t>
            </a:r>
            <a:r>
              <a:rPr lang="ja-JP" altLang="en-US" dirty="0"/>
              <a:t> ➡ </a:t>
            </a:r>
            <a:r>
              <a:rPr lang="en-US" altLang="ja-JP" dirty="0"/>
              <a:t>Docker image</a:t>
            </a:r>
            <a:r>
              <a:rPr lang="ja-JP" altLang="en-US" dirty="0"/>
              <a:t>生成</a:t>
            </a:r>
            <a:endParaRPr kumimoji="1" lang="ja-JP" altLang="en-US" dirty="0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929A194C-591F-47B5-903D-E0AD4E9C55F1}"/>
              </a:ext>
            </a:extLst>
          </p:cNvPr>
          <p:cNvSpPr txBox="1"/>
          <p:nvPr/>
        </p:nvSpPr>
        <p:spPr>
          <a:xfrm>
            <a:off x="808329" y="3307035"/>
            <a:ext cx="10936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Docker image </a:t>
            </a:r>
            <a:r>
              <a:rPr lang="ja-JP" altLang="en-US" dirty="0"/>
              <a:t>➡ コンテナ生成</a:t>
            </a:r>
            <a:r>
              <a:rPr lang="en-US" altLang="ja-JP" dirty="0"/>
              <a:t>(run</a:t>
            </a:r>
            <a:r>
              <a:rPr lang="ja-JP" altLang="en-US" dirty="0"/>
              <a:t>の際に</a:t>
            </a:r>
            <a:r>
              <a:rPr lang="en-US" altLang="ja-JP" dirty="0"/>
              <a:t>--rm</a:t>
            </a:r>
            <a:r>
              <a:rPr lang="ja-JP" altLang="en-US" dirty="0"/>
              <a:t>をオプションにつけると</a:t>
            </a:r>
            <a:r>
              <a:rPr lang="en-US" altLang="ja-JP" dirty="0"/>
              <a:t>exit</a:t>
            </a:r>
            <a:r>
              <a:rPr lang="ja-JP" altLang="en-US" dirty="0"/>
              <a:t>時にコンテナが自動で削除</a:t>
            </a:r>
            <a:r>
              <a:rPr lang="en-US" altLang="ja-JP" dirty="0"/>
              <a:t>)</a:t>
            </a:r>
            <a:endParaRPr kumimoji="1" lang="ja-JP" altLang="en-US" dirty="0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5A940527-1DCB-426E-BA58-EB37713FCCAD}"/>
              </a:ext>
            </a:extLst>
          </p:cNvPr>
          <p:cNvSpPr txBox="1"/>
          <p:nvPr/>
        </p:nvSpPr>
        <p:spPr>
          <a:xfrm>
            <a:off x="3799094" y="5238709"/>
            <a:ext cx="11995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環境構築</a:t>
            </a: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A7748040-CB89-4BA4-90B8-99F381AA633D}"/>
              </a:ext>
            </a:extLst>
          </p:cNvPr>
          <p:cNvSpPr txBox="1"/>
          <p:nvPr/>
        </p:nvSpPr>
        <p:spPr>
          <a:xfrm>
            <a:off x="558788" y="5436187"/>
            <a:ext cx="283830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600" b="1" dirty="0">
                <a:solidFill>
                  <a:schemeClr val="accent1"/>
                </a:solidFill>
              </a:rPr>
              <a:t>上手く環境構築できなかった</a:t>
            </a:r>
            <a:endParaRPr lang="en-US" altLang="ja-JP" sz="1600" b="1" dirty="0">
              <a:solidFill>
                <a:schemeClr val="accent1"/>
              </a:solidFill>
            </a:endParaRPr>
          </a:p>
          <a:p>
            <a:pPr algn="ctr"/>
            <a:r>
              <a:rPr kumimoji="1" lang="ja-JP" altLang="en-US" sz="1600" b="1" dirty="0">
                <a:solidFill>
                  <a:schemeClr val="accent1"/>
                </a:solidFill>
              </a:rPr>
              <a:t>または</a:t>
            </a:r>
            <a:r>
              <a:rPr lang="ja-JP" altLang="en-US" sz="1600" b="1" dirty="0">
                <a:solidFill>
                  <a:schemeClr val="accent1"/>
                </a:solidFill>
              </a:rPr>
              <a:t>，環境構築に必要なパッケージ等判明 </a:t>
            </a:r>
            <a:endParaRPr lang="en-US" altLang="ja-JP" sz="1600" b="1" dirty="0">
              <a:solidFill>
                <a:schemeClr val="accent1"/>
              </a:solidFill>
            </a:endParaRPr>
          </a:p>
          <a:p>
            <a:pPr algn="ctr"/>
            <a:r>
              <a:rPr kumimoji="1" lang="ja-JP" altLang="en-US" sz="1600" b="1" dirty="0">
                <a:solidFill>
                  <a:schemeClr val="accent1"/>
                </a:solidFill>
              </a:rPr>
              <a:t>➡ </a:t>
            </a:r>
            <a:r>
              <a:rPr kumimoji="1" lang="en-US" altLang="ja-JP" sz="1600" b="1" dirty="0" err="1">
                <a:solidFill>
                  <a:schemeClr val="accent1"/>
                </a:solidFill>
              </a:rPr>
              <a:t>Dockerfile</a:t>
            </a:r>
            <a:r>
              <a:rPr kumimoji="1" lang="ja-JP" altLang="en-US" sz="1600" b="1" dirty="0">
                <a:solidFill>
                  <a:schemeClr val="accent1"/>
                </a:solidFill>
              </a:rPr>
              <a:t>に内容を反映</a:t>
            </a:r>
            <a:endParaRPr kumimoji="1" lang="en-US" altLang="ja-JP" sz="1600" b="1" dirty="0">
              <a:solidFill>
                <a:schemeClr val="accent1"/>
              </a:solidFill>
            </a:endParaRP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D14F7BAB-0B1C-43BE-9582-0FFF011E8C0E}"/>
              </a:ext>
            </a:extLst>
          </p:cNvPr>
          <p:cNvSpPr txBox="1"/>
          <p:nvPr/>
        </p:nvSpPr>
        <p:spPr>
          <a:xfrm>
            <a:off x="3431861" y="5825149"/>
            <a:ext cx="2248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コンテナから抜ける</a:t>
            </a:r>
          </a:p>
        </p:txBody>
      </p:sp>
      <p:sp>
        <p:nvSpPr>
          <p:cNvPr id="20" name="矢印: 下 19">
            <a:extLst>
              <a:ext uri="{FF2B5EF4-FFF2-40B4-BE49-F238E27FC236}">
                <a16:creationId xmlns:a16="http://schemas.microsoft.com/office/drawing/2014/main" id="{11D45214-6AD2-463B-A8CE-6CCC9A4CA5CF}"/>
              </a:ext>
            </a:extLst>
          </p:cNvPr>
          <p:cNvSpPr/>
          <p:nvPr/>
        </p:nvSpPr>
        <p:spPr>
          <a:xfrm>
            <a:off x="5740400" y="2126429"/>
            <a:ext cx="711200" cy="240155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矢印: 下 20">
            <a:extLst>
              <a:ext uri="{FF2B5EF4-FFF2-40B4-BE49-F238E27FC236}">
                <a16:creationId xmlns:a16="http://schemas.microsoft.com/office/drawing/2014/main" id="{FDAB9228-1E62-4E90-849D-0F6CF2A8A65F}"/>
              </a:ext>
            </a:extLst>
          </p:cNvPr>
          <p:cNvSpPr/>
          <p:nvPr/>
        </p:nvSpPr>
        <p:spPr>
          <a:xfrm>
            <a:off x="5740400" y="3092778"/>
            <a:ext cx="711200" cy="240155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矢印: 下 22">
            <a:extLst>
              <a:ext uri="{FF2B5EF4-FFF2-40B4-BE49-F238E27FC236}">
                <a16:creationId xmlns:a16="http://schemas.microsoft.com/office/drawing/2014/main" id="{349289FB-D504-45D0-A2BE-C6830206B1B8}"/>
              </a:ext>
            </a:extLst>
          </p:cNvPr>
          <p:cNvSpPr/>
          <p:nvPr/>
        </p:nvSpPr>
        <p:spPr>
          <a:xfrm>
            <a:off x="3990058" y="4917332"/>
            <a:ext cx="711200" cy="325274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928C5920-1FB2-4A97-ACE5-D9973458EFA6}"/>
              </a:ext>
            </a:extLst>
          </p:cNvPr>
          <p:cNvSpPr/>
          <p:nvPr/>
        </p:nvSpPr>
        <p:spPr>
          <a:xfrm>
            <a:off x="5965809" y="4294028"/>
            <a:ext cx="271859" cy="63094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DDE01CD3-8268-4517-B874-258C80C6FD0F}"/>
              </a:ext>
            </a:extLst>
          </p:cNvPr>
          <p:cNvSpPr txBox="1"/>
          <p:nvPr/>
        </p:nvSpPr>
        <p:spPr>
          <a:xfrm>
            <a:off x="5836164" y="5199329"/>
            <a:ext cx="3775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/>
              <a:t>作業開始（プログラム実行など）</a:t>
            </a:r>
          </a:p>
        </p:txBody>
      </p:sp>
      <p:sp>
        <p:nvSpPr>
          <p:cNvPr id="30" name="矢印: 下 29">
            <a:extLst>
              <a:ext uri="{FF2B5EF4-FFF2-40B4-BE49-F238E27FC236}">
                <a16:creationId xmlns:a16="http://schemas.microsoft.com/office/drawing/2014/main" id="{7B84ED6F-77E5-45E2-9012-BA4B5F38F2E2}"/>
              </a:ext>
            </a:extLst>
          </p:cNvPr>
          <p:cNvSpPr/>
          <p:nvPr/>
        </p:nvSpPr>
        <p:spPr>
          <a:xfrm>
            <a:off x="4004253" y="5559035"/>
            <a:ext cx="711200" cy="309875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AB2B4EE8-698C-4B9E-A91F-E217955AC259}"/>
              </a:ext>
            </a:extLst>
          </p:cNvPr>
          <p:cNvSpPr txBox="1"/>
          <p:nvPr/>
        </p:nvSpPr>
        <p:spPr>
          <a:xfrm>
            <a:off x="9363678" y="5432391"/>
            <a:ext cx="245748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600" b="1" dirty="0">
                <a:solidFill>
                  <a:schemeClr val="accent1"/>
                </a:solidFill>
              </a:rPr>
              <a:t>作業終了</a:t>
            </a:r>
            <a:endParaRPr kumimoji="1" lang="en-US" altLang="ja-JP" sz="1600" b="1" dirty="0">
              <a:solidFill>
                <a:schemeClr val="accent1"/>
              </a:solidFill>
            </a:endParaRPr>
          </a:p>
          <a:p>
            <a:pPr algn="ctr"/>
            <a:r>
              <a:rPr lang="ja-JP" altLang="en-US" sz="1600" b="1" dirty="0">
                <a:solidFill>
                  <a:schemeClr val="accent1"/>
                </a:solidFill>
              </a:rPr>
              <a:t>（マウントしておけば，</a:t>
            </a:r>
            <a:endParaRPr lang="en-US" altLang="ja-JP" sz="1600" b="1" dirty="0">
              <a:solidFill>
                <a:schemeClr val="accent1"/>
              </a:solidFill>
            </a:endParaRPr>
          </a:p>
          <a:p>
            <a:pPr algn="ctr"/>
            <a:r>
              <a:rPr lang="ja-JP" altLang="en-US" sz="1600" b="1" dirty="0">
                <a:solidFill>
                  <a:schemeClr val="accent1"/>
                </a:solidFill>
              </a:rPr>
              <a:t>追加・編集したファイル等はホスト側に残る）</a:t>
            </a:r>
            <a:endParaRPr kumimoji="1" lang="en-US" altLang="ja-JP" sz="1600" b="1" dirty="0">
              <a:solidFill>
                <a:schemeClr val="accent1"/>
              </a:solidFill>
            </a:endParaRPr>
          </a:p>
        </p:txBody>
      </p:sp>
      <p:sp>
        <p:nvSpPr>
          <p:cNvPr id="37" name="正方形/長方形 36">
            <a:extLst>
              <a:ext uri="{FF2B5EF4-FFF2-40B4-BE49-F238E27FC236}">
                <a16:creationId xmlns:a16="http://schemas.microsoft.com/office/drawing/2014/main" id="{A6CBB3AB-1CF9-43A6-89F8-F2BA84FF31EE}"/>
              </a:ext>
            </a:extLst>
          </p:cNvPr>
          <p:cNvSpPr/>
          <p:nvPr/>
        </p:nvSpPr>
        <p:spPr>
          <a:xfrm>
            <a:off x="432542" y="6636160"/>
            <a:ext cx="4071300" cy="963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37">
            <a:extLst>
              <a:ext uri="{FF2B5EF4-FFF2-40B4-BE49-F238E27FC236}">
                <a16:creationId xmlns:a16="http://schemas.microsoft.com/office/drawing/2014/main" id="{2A37E898-32AA-4479-85E2-3F37CD29779C}"/>
              </a:ext>
            </a:extLst>
          </p:cNvPr>
          <p:cNvSpPr/>
          <p:nvPr/>
        </p:nvSpPr>
        <p:spPr>
          <a:xfrm>
            <a:off x="4192846" y="6532258"/>
            <a:ext cx="327670" cy="20026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38">
            <a:extLst>
              <a:ext uri="{FF2B5EF4-FFF2-40B4-BE49-F238E27FC236}">
                <a16:creationId xmlns:a16="http://schemas.microsoft.com/office/drawing/2014/main" id="{902B2C75-18E9-4018-BD91-6AE99604871B}"/>
              </a:ext>
            </a:extLst>
          </p:cNvPr>
          <p:cNvSpPr/>
          <p:nvPr/>
        </p:nvSpPr>
        <p:spPr>
          <a:xfrm flipV="1">
            <a:off x="432542" y="1975836"/>
            <a:ext cx="139223" cy="466954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矢印: 下 39">
            <a:extLst>
              <a:ext uri="{FF2B5EF4-FFF2-40B4-BE49-F238E27FC236}">
                <a16:creationId xmlns:a16="http://schemas.microsoft.com/office/drawing/2014/main" id="{513461DC-1D27-492A-A953-ABFEA449A3B3}"/>
              </a:ext>
            </a:extLst>
          </p:cNvPr>
          <p:cNvSpPr/>
          <p:nvPr/>
        </p:nvSpPr>
        <p:spPr>
          <a:xfrm rot="16200000" flipH="1">
            <a:off x="2721014" y="-414189"/>
            <a:ext cx="234291" cy="4798809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正方形/長方形 40">
            <a:extLst>
              <a:ext uri="{FF2B5EF4-FFF2-40B4-BE49-F238E27FC236}">
                <a16:creationId xmlns:a16="http://schemas.microsoft.com/office/drawing/2014/main" id="{22564D3D-B8F2-4868-BABE-249A502BD87C}"/>
              </a:ext>
            </a:extLst>
          </p:cNvPr>
          <p:cNvSpPr/>
          <p:nvPr/>
        </p:nvSpPr>
        <p:spPr>
          <a:xfrm flipV="1">
            <a:off x="4166365" y="4911852"/>
            <a:ext cx="3492594" cy="722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4" name="矢印: 下 43">
            <a:extLst>
              <a:ext uri="{FF2B5EF4-FFF2-40B4-BE49-F238E27FC236}">
                <a16:creationId xmlns:a16="http://schemas.microsoft.com/office/drawing/2014/main" id="{C278E556-D7CC-4F0E-9909-971BC38774F9}"/>
              </a:ext>
            </a:extLst>
          </p:cNvPr>
          <p:cNvSpPr/>
          <p:nvPr/>
        </p:nvSpPr>
        <p:spPr>
          <a:xfrm>
            <a:off x="7207897" y="4913435"/>
            <a:ext cx="711200" cy="325274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矢印: 下 46">
            <a:extLst>
              <a:ext uri="{FF2B5EF4-FFF2-40B4-BE49-F238E27FC236}">
                <a16:creationId xmlns:a16="http://schemas.microsoft.com/office/drawing/2014/main" id="{913D286E-1E37-4106-A0FE-6EF7967A68CB}"/>
              </a:ext>
            </a:extLst>
          </p:cNvPr>
          <p:cNvSpPr/>
          <p:nvPr/>
        </p:nvSpPr>
        <p:spPr>
          <a:xfrm>
            <a:off x="7200342" y="5539084"/>
            <a:ext cx="711200" cy="325274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正方形/長方形 47">
            <a:extLst>
              <a:ext uri="{FF2B5EF4-FFF2-40B4-BE49-F238E27FC236}">
                <a16:creationId xmlns:a16="http://schemas.microsoft.com/office/drawing/2014/main" id="{DCCF3B8C-D2D4-45AE-80BC-C80E7A26F8D2}"/>
              </a:ext>
            </a:extLst>
          </p:cNvPr>
          <p:cNvSpPr/>
          <p:nvPr/>
        </p:nvSpPr>
        <p:spPr>
          <a:xfrm>
            <a:off x="7472416" y="6615734"/>
            <a:ext cx="4402880" cy="11678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正方形/長方形 49">
            <a:extLst>
              <a:ext uri="{FF2B5EF4-FFF2-40B4-BE49-F238E27FC236}">
                <a16:creationId xmlns:a16="http://schemas.microsoft.com/office/drawing/2014/main" id="{E0C3E3D9-1733-43D3-986E-6DA1BA8B6016}"/>
              </a:ext>
            </a:extLst>
          </p:cNvPr>
          <p:cNvSpPr/>
          <p:nvPr/>
        </p:nvSpPr>
        <p:spPr>
          <a:xfrm flipV="1">
            <a:off x="11821158" y="3396723"/>
            <a:ext cx="99216" cy="33357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矢印: 下 50">
            <a:extLst>
              <a:ext uri="{FF2B5EF4-FFF2-40B4-BE49-F238E27FC236}">
                <a16:creationId xmlns:a16="http://schemas.microsoft.com/office/drawing/2014/main" id="{B3E73259-82F9-4F87-95A8-736D754AA559}"/>
              </a:ext>
            </a:extLst>
          </p:cNvPr>
          <p:cNvSpPr/>
          <p:nvPr/>
        </p:nvSpPr>
        <p:spPr>
          <a:xfrm rot="5400000" flipH="1">
            <a:off x="11428288" y="3146123"/>
            <a:ext cx="285006" cy="638632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正方形/長方形 51">
            <a:extLst>
              <a:ext uri="{FF2B5EF4-FFF2-40B4-BE49-F238E27FC236}">
                <a16:creationId xmlns:a16="http://schemas.microsoft.com/office/drawing/2014/main" id="{CDCEE928-4C1A-4B78-A1CC-4C095DA9ADB1}"/>
              </a:ext>
            </a:extLst>
          </p:cNvPr>
          <p:cNvSpPr/>
          <p:nvPr/>
        </p:nvSpPr>
        <p:spPr>
          <a:xfrm>
            <a:off x="7427338" y="6470502"/>
            <a:ext cx="331515" cy="26201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テキスト ボックス 53">
            <a:extLst>
              <a:ext uri="{FF2B5EF4-FFF2-40B4-BE49-F238E27FC236}">
                <a16:creationId xmlns:a16="http://schemas.microsoft.com/office/drawing/2014/main" id="{DBD5D446-90CC-48B9-88EF-2DA75EAEFAEC}"/>
              </a:ext>
            </a:extLst>
          </p:cNvPr>
          <p:cNvSpPr txBox="1"/>
          <p:nvPr/>
        </p:nvSpPr>
        <p:spPr>
          <a:xfrm>
            <a:off x="4349993" y="4592762"/>
            <a:ext cx="1745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b="1" dirty="0">
                <a:solidFill>
                  <a:schemeClr val="accent1"/>
                </a:solidFill>
              </a:rPr>
              <a:t>環境構築途中</a:t>
            </a:r>
            <a:endParaRPr kumimoji="1" lang="en-US" altLang="ja-JP" b="1" dirty="0">
              <a:solidFill>
                <a:schemeClr val="accent1"/>
              </a:solidFill>
            </a:endParaRPr>
          </a:p>
        </p:txBody>
      </p:sp>
      <p:sp>
        <p:nvSpPr>
          <p:cNvPr id="55" name="テキスト ボックス 54">
            <a:extLst>
              <a:ext uri="{FF2B5EF4-FFF2-40B4-BE49-F238E27FC236}">
                <a16:creationId xmlns:a16="http://schemas.microsoft.com/office/drawing/2014/main" id="{B7FC6EA8-E5A3-40FF-9347-F0516DA2880D}"/>
              </a:ext>
            </a:extLst>
          </p:cNvPr>
          <p:cNvSpPr txBox="1"/>
          <p:nvPr/>
        </p:nvSpPr>
        <p:spPr>
          <a:xfrm>
            <a:off x="6537550" y="6125346"/>
            <a:ext cx="1956965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exit</a:t>
            </a:r>
            <a:endParaRPr kumimoji="1" lang="ja-JP" altLang="en-US" dirty="0"/>
          </a:p>
        </p:txBody>
      </p:sp>
      <p:sp>
        <p:nvSpPr>
          <p:cNvPr id="56" name="テキスト ボックス 55">
            <a:extLst>
              <a:ext uri="{FF2B5EF4-FFF2-40B4-BE49-F238E27FC236}">
                <a16:creationId xmlns:a16="http://schemas.microsoft.com/office/drawing/2014/main" id="{5952FE15-29D5-430B-99E4-979ADF8F67E2}"/>
              </a:ext>
            </a:extLst>
          </p:cNvPr>
          <p:cNvSpPr txBox="1"/>
          <p:nvPr/>
        </p:nvSpPr>
        <p:spPr>
          <a:xfrm>
            <a:off x="6402644" y="5805519"/>
            <a:ext cx="2248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コンテナから抜ける</a:t>
            </a:r>
          </a:p>
        </p:txBody>
      </p:sp>
    </p:spTree>
    <p:extLst>
      <p:ext uri="{BB962C8B-B14F-4D97-AF65-F5344CB8AC3E}">
        <p14:creationId xmlns:p14="http://schemas.microsoft.com/office/powerpoint/2010/main" val="295560802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46EEB1E-7AB7-4537-A18E-1D7558370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補足</a:t>
            </a:r>
            <a:r>
              <a:rPr lang="ja-JP" altLang="en-US" dirty="0"/>
              <a:t> 機械学習の</a:t>
            </a:r>
            <a:r>
              <a:rPr lang="en-US" altLang="ja-JP" dirty="0"/>
              <a:t>docker</a:t>
            </a:r>
            <a:r>
              <a:rPr lang="ja-JP" altLang="en-US" dirty="0"/>
              <a:t> </a:t>
            </a:r>
            <a:r>
              <a:rPr lang="en-US" altLang="ja-JP" dirty="0"/>
              <a:t>run </a:t>
            </a:r>
            <a:r>
              <a:rPr lang="ja-JP" altLang="en-US" dirty="0"/>
              <a:t>オプション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A69D790-8209-4A50-A100-7A0FFC7066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docker run</a:t>
            </a:r>
            <a:r>
              <a:rPr kumimoji="1" lang="ja-JP" altLang="en-US" dirty="0"/>
              <a:t>で使用するオプションを説明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43E2A17E-CDE0-4D8E-9506-DCA608121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21661-B2A8-457F-930E-F617AD024F3F}" type="slidenum">
              <a:rPr lang="ja-JP" altLang="en-US" smtClean="0"/>
              <a:pPr/>
              <a:t>51</a:t>
            </a:fld>
            <a:endParaRPr lang="ja-JP" altLang="en-US" dirty="0"/>
          </a:p>
        </p:txBody>
      </p:sp>
      <p:sp>
        <p:nvSpPr>
          <p:cNvPr id="5" name="コンテンツ プレースホルダー 4">
            <a:extLst>
              <a:ext uri="{FF2B5EF4-FFF2-40B4-BE49-F238E27FC236}">
                <a16:creationId xmlns:a16="http://schemas.microsoft.com/office/drawing/2014/main" id="{61BD5551-D6BC-4788-86A3-CFFAB7505EE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3D357B28-F1EE-4D6B-A160-8899600486A3}"/>
              </a:ext>
            </a:extLst>
          </p:cNvPr>
          <p:cNvSpPr/>
          <p:nvPr/>
        </p:nvSpPr>
        <p:spPr>
          <a:xfrm>
            <a:off x="449215" y="2119418"/>
            <a:ext cx="10793049" cy="707886"/>
          </a:xfrm>
          <a:prstGeom prst="rect">
            <a:avLst/>
          </a:prstGeom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2000" dirty="0"/>
              <a:t>$docker run --</a:t>
            </a:r>
            <a:r>
              <a:rPr lang="en-US" altLang="ja-JP" sz="2000" dirty="0" err="1"/>
              <a:t>gpus</a:t>
            </a:r>
            <a:r>
              <a:rPr lang="en-US" altLang="ja-JP" sz="2000" dirty="0"/>
              <a:t> all -it --rm –name==cuda90cudnn7 -v /home/gizmo/docker/files:/files  </a:t>
            </a:r>
            <a:r>
              <a:rPr lang="en-US" altLang="ja-JP" sz="2000" dirty="0">
                <a:solidFill>
                  <a:schemeClr val="accent1"/>
                </a:solidFill>
              </a:rPr>
              <a:t>cuda9.0cudnn7</a:t>
            </a:r>
            <a:r>
              <a:rPr lang="ja-JP" altLang="en-US" sz="2000" dirty="0"/>
              <a:t> </a:t>
            </a:r>
            <a:r>
              <a:rPr lang="en-US" altLang="ja-JP" sz="2000" dirty="0"/>
              <a:t>bash </a:t>
            </a:r>
            <a:endParaRPr lang="ja-JP" altLang="en-US" sz="2000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B9E45B88-97D5-46A5-907D-25BA5ED0AB69}"/>
              </a:ext>
            </a:extLst>
          </p:cNvPr>
          <p:cNvSpPr txBox="1"/>
          <p:nvPr/>
        </p:nvSpPr>
        <p:spPr>
          <a:xfrm>
            <a:off x="449215" y="3227730"/>
            <a:ext cx="11371997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kumimoji="1" lang="en-US" altLang="ja-JP" sz="2000" dirty="0"/>
              <a:t>-it</a:t>
            </a:r>
            <a:r>
              <a:rPr lang="ja-JP" altLang="en-US" sz="2000" dirty="0"/>
              <a:t>：</a:t>
            </a:r>
            <a:r>
              <a:rPr kumimoji="1" lang="ja-JP" altLang="en-US" sz="2000" dirty="0"/>
              <a:t>きれいに表示する．このコマンドがないと上手く表示されない（詳細は省略）</a:t>
            </a:r>
            <a:endParaRPr kumimoji="1" lang="en-US" altLang="ja-JP" sz="2000" dirty="0"/>
          </a:p>
          <a:p>
            <a:pPr>
              <a:spcBef>
                <a:spcPts val="600"/>
              </a:spcBef>
            </a:pPr>
            <a:r>
              <a:rPr lang="en-US" altLang="ja-JP" sz="2000" dirty="0"/>
              <a:t>-v &lt;host&gt;:&lt;container&gt; </a:t>
            </a:r>
            <a:r>
              <a:rPr lang="ja-JP" altLang="en-US" sz="2000" dirty="0"/>
              <a:t>：</a:t>
            </a:r>
            <a:r>
              <a:rPr lang="en-US" altLang="ja-JP" sz="2000" dirty="0"/>
              <a:t> </a:t>
            </a:r>
            <a:r>
              <a:rPr lang="ja-JP" altLang="en-US" sz="2000" dirty="0"/>
              <a:t>ホストのディレクトリとコンテナのディレクトリをマウントする．</a:t>
            </a:r>
            <a:endParaRPr lang="en-US" altLang="ja-JP" sz="2000" dirty="0"/>
          </a:p>
          <a:p>
            <a:pPr>
              <a:spcAft>
                <a:spcPts val="600"/>
              </a:spcAft>
            </a:pPr>
            <a:r>
              <a:rPr lang="en-US" altLang="ja-JP" sz="2000" dirty="0"/>
              <a:t>※ </a:t>
            </a:r>
            <a:r>
              <a:rPr lang="ja-JP" altLang="en-US" sz="2000" dirty="0"/>
              <a:t>コンテナ内に，指定したディレクトリが存在しない</a:t>
            </a:r>
            <a:r>
              <a:rPr kumimoji="1" lang="ja-JP" altLang="en-US" sz="2000" dirty="0"/>
              <a:t>場合は自動でディレクトリが生成される</a:t>
            </a:r>
            <a:endParaRPr kumimoji="1" lang="en-US" altLang="ja-JP" sz="2000" dirty="0"/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kumimoji="1" lang="en-US" altLang="ja-JP" sz="2000" dirty="0"/>
              <a:t>--</a:t>
            </a:r>
            <a:r>
              <a:rPr kumimoji="1" lang="en-US" altLang="ja-JP" sz="2000" dirty="0" err="1"/>
              <a:t>gpus</a:t>
            </a:r>
            <a:r>
              <a:rPr lang="ja-JP" altLang="en-US" sz="2000" dirty="0"/>
              <a:t>：ホスト側の</a:t>
            </a:r>
            <a:r>
              <a:rPr lang="en-US" altLang="ja-JP" sz="2000" dirty="0"/>
              <a:t>GPU</a:t>
            </a:r>
            <a:r>
              <a:rPr lang="ja-JP" altLang="en-US" sz="2000" dirty="0"/>
              <a:t>をコンテナ内で使用．</a:t>
            </a:r>
            <a:r>
              <a:rPr lang="en-US" altLang="ja-JP" sz="2000" dirty="0"/>
              <a:t>all</a:t>
            </a:r>
            <a:r>
              <a:rPr lang="ja-JP" altLang="en-US" sz="2000" dirty="0"/>
              <a:t>を指定すると（ホストに複数の</a:t>
            </a:r>
            <a:r>
              <a:rPr lang="en-US" altLang="ja-JP" sz="2000" dirty="0"/>
              <a:t>GPU</a:t>
            </a:r>
            <a:r>
              <a:rPr lang="ja-JP" altLang="en-US" sz="2000" dirty="0"/>
              <a:t>が搭載されている場合）全ての</a:t>
            </a:r>
            <a:r>
              <a:rPr lang="en-US" altLang="ja-JP" sz="2000" dirty="0"/>
              <a:t>GPU</a:t>
            </a:r>
            <a:r>
              <a:rPr lang="ja-JP" altLang="en-US" sz="2000" dirty="0"/>
              <a:t>をコンテナで使用</a:t>
            </a:r>
            <a:endParaRPr lang="en-US" altLang="ja-JP" sz="2000" dirty="0"/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kumimoji="1" lang="en-US" altLang="ja-JP" sz="2000" dirty="0"/>
              <a:t>--rm</a:t>
            </a:r>
            <a:r>
              <a:rPr kumimoji="1" lang="ja-JP" altLang="en-US" sz="2000" dirty="0"/>
              <a:t>：</a:t>
            </a:r>
            <a:r>
              <a:rPr kumimoji="1" lang="en-US" altLang="ja-JP" sz="2000" dirty="0"/>
              <a:t>exit</a:t>
            </a:r>
            <a:r>
              <a:rPr kumimoji="1" lang="ja-JP" altLang="en-US" sz="2000" dirty="0"/>
              <a:t>でコンテナから抜けた後に，コンテナが自動で削除される</a:t>
            </a:r>
          </a:p>
        </p:txBody>
      </p:sp>
    </p:spTree>
    <p:extLst>
      <p:ext uri="{BB962C8B-B14F-4D97-AF65-F5344CB8AC3E}">
        <p14:creationId xmlns:p14="http://schemas.microsoft.com/office/powerpoint/2010/main" val="387873498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CAA92DFF-4493-42E0-ACC7-CE4FD04BA1C8}"/>
              </a:ext>
            </a:extLst>
          </p:cNvPr>
          <p:cNvSpPr/>
          <p:nvPr/>
        </p:nvSpPr>
        <p:spPr>
          <a:xfrm>
            <a:off x="449215" y="4088625"/>
            <a:ext cx="11293570" cy="47552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968604BA-4C55-4E74-BC65-B574702DA5EC}"/>
              </a:ext>
            </a:extLst>
          </p:cNvPr>
          <p:cNvSpPr/>
          <p:nvPr/>
        </p:nvSpPr>
        <p:spPr>
          <a:xfrm>
            <a:off x="449215" y="1287294"/>
            <a:ext cx="11293570" cy="47552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1296DB69-EF91-41F8-A783-1E9B0BA96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コンテナ内での</a:t>
            </a:r>
            <a:r>
              <a:rPr lang="en-US" altLang="ja-JP"/>
              <a:t>GPU</a:t>
            </a:r>
            <a:r>
              <a:rPr lang="ja-JP" altLang="en-US"/>
              <a:t>の</a:t>
            </a:r>
            <a:r>
              <a:rPr lang="ja-JP" altLang="en-US" dirty="0"/>
              <a:t>認識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EDE815D-0ECE-461B-B3EE-523A61849F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9215" y="1287294"/>
            <a:ext cx="11617094" cy="50758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ja-JP" dirty="0"/>
              <a:t>$docker run --</a:t>
            </a:r>
            <a:r>
              <a:rPr lang="en-US" altLang="ja-JP" dirty="0" err="1"/>
              <a:t>gpus</a:t>
            </a:r>
            <a:r>
              <a:rPr lang="en-US" altLang="ja-JP" dirty="0"/>
              <a:t> all </a:t>
            </a:r>
            <a:r>
              <a:rPr lang="ja-JP" altLang="en-US" dirty="0"/>
              <a:t>（以下略）</a:t>
            </a:r>
            <a:endParaRPr lang="en-US" altLang="ja-JP" dirty="0"/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kumimoji="1" lang="ja-JP" altLang="en-US" dirty="0"/>
              <a:t>でコンテナを起動したときにエラーが発生した場合，</a:t>
            </a:r>
            <a:r>
              <a:rPr kumimoji="1" lang="en-US" altLang="ja-JP" dirty="0"/>
              <a:t>NVIDIA</a:t>
            </a:r>
            <a:r>
              <a:rPr kumimoji="1" lang="ja-JP" altLang="en-US" dirty="0"/>
              <a:t>ドライバ，</a:t>
            </a:r>
            <a:r>
              <a:rPr lang="en-US" altLang="ja-JP" dirty="0"/>
              <a:t> </a:t>
            </a:r>
            <a:r>
              <a:rPr lang="en-US" altLang="ja-JP" dirty="0" err="1"/>
              <a:t>nvidia</a:t>
            </a:r>
            <a:r>
              <a:rPr lang="en-US" altLang="ja-JP" dirty="0"/>
              <a:t>-</a:t>
            </a:r>
            <a:r>
              <a:rPr lang="en-US" altLang="ja-JP" dirty="0" err="1"/>
              <a:t>containar</a:t>
            </a:r>
            <a:r>
              <a:rPr lang="en-US" altLang="ja-JP" dirty="0"/>
              <a:t>-toolkit</a:t>
            </a:r>
            <a:r>
              <a:rPr lang="ja-JP" altLang="en-US" dirty="0"/>
              <a:t>が正しくインストールされていない可能性あり</a:t>
            </a:r>
            <a:endParaRPr lang="en-US" altLang="ja-JP" dirty="0"/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kumimoji="1" lang="en-US" altLang="ja-JP" dirty="0"/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ja-JP" altLang="en-US" dirty="0"/>
              <a:t>ホストと</a:t>
            </a:r>
            <a:r>
              <a:rPr kumimoji="1" lang="ja-JP" altLang="en-US" dirty="0"/>
              <a:t>コンテナ内の両方で</a:t>
            </a:r>
            <a:endParaRPr kumimoji="1" lang="en-US" altLang="ja-JP" dirty="0"/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kumimoji="1" lang="en-US" altLang="ja-JP" dirty="0"/>
              <a:t>$</a:t>
            </a:r>
            <a:r>
              <a:rPr kumimoji="1" lang="en-US" altLang="ja-JP" dirty="0" err="1"/>
              <a:t>nvidia-smi</a:t>
            </a:r>
            <a:endParaRPr kumimoji="1" lang="en-US" altLang="ja-JP" dirty="0"/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ja-JP" altLang="en-US" dirty="0"/>
              <a:t>を実行した時，ホストとコンテナ内で内容が異なっていた場合（</a:t>
            </a:r>
            <a:r>
              <a:rPr lang="en-US" altLang="ja-JP" dirty="0"/>
              <a:t>CUDA</a:t>
            </a:r>
            <a:r>
              <a:rPr lang="ja-JP" altLang="en-US" dirty="0"/>
              <a:t>のバージョンに</a:t>
            </a:r>
            <a:r>
              <a:rPr lang="en-US" altLang="ja-JP" dirty="0"/>
              <a:t>ERR</a:t>
            </a:r>
            <a:r>
              <a:rPr lang="ja-JP" altLang="en-US" dirty="0"/>
              <a:t>と表示されている等）</a:t>
            </a:r>
            <a:r>
              <a:rPr kumimoji="1" lang="ja-JP" altLang="en-US" dirty="0"/>
              <a:t>も同様にドライバのインストールができていない可能性あり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E32A2C89-62B3-4E64-9EC3-D5E82CB962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21661-B2A8-457F-930E-F617AD024F3F}" type="slidenum">
              <a:rPr lang="ja-JP" altLang="en-US" smtClean="0"/>
              <a:pPr/>
              <a:t>52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8104170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タイトル 5">
            <a:extLst>
              <a:ext uri="{FF2B5EF4-FFF2-40B4-BE49-F238E27FC236}">
                <a16:creationId xmlns:a16="http://schemas.microsoft.com/office/drawing/2014/main" id="{37E82785-E82D-4135-BDCC-67A89968A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3.docker</a:t>
            </a:r>
            <a:r>
              <a:rPr kumimoji="1" lang="ja-JP" altLang="en-US" dirty="0"/>
              <a:t>のコマンド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80D86CD-56A2-4BE9-8C9A-1FD660529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21661-B2A8-457F-930E-F617AD024F3F}" type="slidenum">
              <a:rPr lang="ja-JP" altLang="en-US" smtClean="0"/>
              <a:pPr/>
              <a:t>53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30644738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DD934B9-D5A9-4BF4-B30D-AFDEDFD1EB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コマンド一覧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4CDCC97-E1D8-49C4-92A5-C8CD720719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9215" y="1183597"/>
            <a:ext cx="11029615" cy="85425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ja-JP" dirty="0"/>
              <a:t>docker</a:t>
            </a:r>
            <a:r>
              <a:rPr lang="ja-JP" altLang="en-US" dirty="0"/>
              <a:t>で使用することの多いコマンド</a:t>
            </a:r>
            <a:endParaRPr lang="en-US" altLang="ja-JP" dirty="0"/>
          </a:p>
          <a:p>
            <a:pPr>
              <a:lnSpc>
                <a:spcPct val="100000"/>
              </a:lnSpc>
            </a:pPr>
            <a:r>
              <a:rPr lang="en-US" altLang="ja-JP" sz="2000" dirty="0"/>
              <a:t>(</a:t>
            </a:r>
            <a:r>
              <a:rPr lang="en-US" altLang="ja-JP" sz="2000" dirty="0" err="1"/>
              <a:t>Dockerimage</a:t>
            </a:r>
            <a:r>
              <a:rPr lang="ja-JP" altLang="en-US" sz="2000" dirty="0" err="1"/>
              <a:t>，</a:t>
            </a:r>
            <a:r>
              <a:rPr lang="en-US" altLang="ja-JP" sz="2000" dirty="0" err="1"/>
              <a:t>containar</a:t>
            </a:r>
            <a:r>
              <a:rPr lang="ja-JP" altLang="en-US" sz="2000" dirty="0"/>
              <a:t>を指定する場合，</a:t>
            </a:r>
            <a:r>
              <a:rPr lang="en-US" altLang="ja-JP" sz="2000" dirty="0"/>
              <a:t>ID</a:t>
            </a:r>
            <a:r>
              <a:rPr lang="ja-JP" altLang="en-US" sz="2000" dirty="0"/>
              <a:t>か名前のどちらかを指定</a:t>
            </a:r>
            <a:r>
              <a:rPr lang="en-US" altLang="ja-JP" sz="2000" dirty="0"/>
              <a:t>)</a:t>
            </a:r>
            <a:endParaRPr kumimoji="1" lang="ja-JP" altLang="en-US" sz="2000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DDB96BBF-0F60-4326-8CE2-4B58F3A7B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21661-B2A8-457F-930E-F617AD024F3F}" type="slidenum">
              <a:rPr lang="ja-JP" altLang="en-US" smtClean="0"/>
              <a:pPr/>
              <a:t>54</a:t>
            </a:fld>
            <a:endParaRPr lang="ja-JP" altLang="en-US" dirty="0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1F833E6C-3811-4D50-8C98-06CFA7B595E3}"/>
              </a:ext>
            </a:extLst>
          </p:cNvPr>
          <p:cNvSpPr/>
          <p:nvPr/>
        </p:nvSpPr>
        <p:spPr>
          <a:xfrm>
            <a:off x="383227" y="3409434"/>
            <a:ext cx="11152166" cy="46049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2400" dirty="0">
                <a:solidFill>
                  <a:schemeClr val="tx1"/>
                </a:solidFill>
              </a:rPr>
              <a:t>$ docker run &lt;</a:t>
            </a:r>
            <a:r>
              <a:rPr kumimoji="1" lang="en-US" altLang="ja-JP" sz="2400" dirty="0" err="1">
                <a:solidFill>
                  <a:schemeClr val="tx1"/>
                </a:solidFill>
              </a:rPr>
              <a:t>Dockerimage</a:t>
            </a:r>
            <a:r>
              <a:rPr kumimoji="1" lang="en-US" altLang="ja-JP" sz="2400" dirty="0">
                <a:solidFill>
                  <a:schemeClr val="tx1"/>
                </a:solidFill>
              </a:rPr>
              <a:t>&gt; &lt;command&gt;</a:t>
            </a:r>
            <a:endParaRPr kumimoji="1" lang="ja-JP" altLang="en-US" sz="2400" dirty="0">
              <a:solidFill>
                <a:schemeClr val="tx1"/>
              </a:solidFill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6B8BCD65-9896-4B6D-BB2E-5B7825AA3001}"/>
              </a:ext>
            </a:extLst>
          </p:cNvPr>
          <p:cNvSpPr/>
          <p:nvPr/>
        </p:nvSpPr>
        <p:spPr>
          <a:xfrm>
            <a:off x="383227" y="2082641"/>
            <a:ext cx="11152166" cy="46049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2400" dirty="0">
                <a:solidFill>
                  <a:schemeClr val="tx1"/>
                </a:solidFill>
              </a:rPr>
              <a:t>$ docker build &lt;</a:t>
            </a:r>
            <a:r>
              <a:rPr kumimoji="1" lang="en-US" altLang="ja-JP" sz="2400" dirty="0" err="1">
                <a:solidFill>
                  <a:schemeClr val="tx1"/>
                </a:solidFill>
              </a:rPr>
              <a:t>path_to_Dockerfile</a:t>
            </a:r>
            <a:r>
              <a:rPr kumimoji="1" lang="en-US" altLang="ja-JP" sz="2400" dirty="0">
                <a:solidFill>
                  <a:schemeClr val="tx1"/>
                </a:solidFill>
              </a:rPr>
              <a:t>&gt;</a:t>
            </a:r>
            <a:endParaRPr kumimoji="1" lang="ja-JP" altLang="en-US" sz="2400" dirty="0">
              <a:solidFill>
                <a:schemeClr val="tx1"/>
              </a:solidFill>
            </a:endParaRPr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5958BD0D-B481-4337-B9B8-D344B44722AE}"/>
              </a:ext>
            </a:extLst>
          </p:cNvPr>
          <p:cNvSpPr/>
          <p:nvPr/>
        </p:nvSpPr>
        <p:spPr>
          <a:xfrm>
            <a:off x="7392642" y="3469820"/>
            <a:ext cx="424644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2000" b="1" dirty="0" err="1">
                <a:solidFill>
                  <a:schemeClr val="accent2"/>
                </a:solidFill>
              </a:rPr>
              <a:t>Dockerimage</a:t>
            </a:r>
            <a:r>
              <a:rPr lang="ja-JP" altLang="en-US" sz="2000" b="1" dirty="0">
                <a:solidFill>
                  <a:schemeClr val="accent2"/>
                </a:solidFill>
              </a:rPr>
              <a:t>からコンテナを生成</a:t>
            </a:r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D73B2FF8-0139-4B31-A64A-48EB8EE55723}"/>
              </a:ext>
            </a:extLst>
          </p:cNvPr>
          <p:cNvSpPr/>
          <p:nvPr/>
        </p:nvSpPr>
        <p:spPr>
          <a:xfrm>
            <a:off x="7175824" y="2122564"/>
            <a:ext cx="435956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2000" b="1" dirty="0" err="1">
                <a:solidFill>
                  <a:schemeClr val="accent2"/>
                </a:solidFill>
              </a:rPr>
              <a:t>Dockerfile</a:t>
            </a:r>
            <a:r>
              <a:rPr lang="en-US" altLang="ja-JP" sz="2000" b="1" dirty="0">
                <a:solidFill>
                  <a:schemeClr val="accent2"/>
                </a:solidFill>
              </a:rPr>
              <a:t> </a:t>
            </a:r>
            <a:r>
              <a:rPr lang="ja-JP" altLang="en-US" sz="2000" b="1" dirty="0">
                <a:solidFill>
                  <a:schemeClr val="accent2"/>
                </a:solidFill>
              </a:rPr>
              <a:t>➡ </a:t>
            </a:r>
            <a:r>
              <a:rPr lang="en-US" altLang="ja-JP" sz="2000" b="1" dirty="0" err="1">
                <a:solidFill>
                  <a:schemeClr val="accent2"/>
                </a:solidFill>
              </a:rPr>
              <a:t>Dockerimage</a:t>
            </a:r>
            <a:r>
              <a:rPr lang="ja-JP" altLang="en-US" sz="2000" b="1" dirty="0">
                <a:solidFill>
                  <a:schemeClr val="accent2"/>
                </a:solidFill>
              </a:rPr>
              <a:t>を生成</a:t>
            </a: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D94071A9-7A8E-45B4-88E2-7256EC45D0A2}"/>
              </a:ext>
            </a:extLst>
          </p:cNvPr>
          <p:cNvSpPr txBox="1"/>
          <p:nvPr/>
        </p:nvSpPr>
        <p:spPr>
          <a:xfrm>
            <a:off x="336092" y="3877132"/>
            <a:ext cx="1191875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※ &lt;command&gt;</a:t>
            </a:r>
            <a:r>
              <a:rPr kumimoji="1" lang="ja-JP" altLang="en-US" dirty="0"/>
              <a:t>を指定しない場合</a:t>
            </a:r>
            <a:r>
              <a:rPr kumimoji="1" lang="en-US" altLang="ja-JP" dirty="0" err="1"/>
              <a:t>Dockerfile</a:t>
            </a:r>
            <a:r>
              <a:rPr kumimoji="1" lang="ja-JP" altLang="en-US" dirty="0"/>
              <a:t>の</a:t>
            </a:r>
            <a:r>
              <a:rPr kumimoji="1" lang="en-US" altLang="ja-JP" dirty="0"/>
              <a:t>CMD</a:t>
            </a:r>
            <a:r>
              <a:rPr kumimoji="1" lang="ja-JP" altLang="en-US" dirty="0"/>
              <a:t>で指定したコマンドを実行</a:t>
            </a:r>
            <a:endParaRPr kumimoji="1" lang="en-US" altLang="ja-JP" dirty="0"/>
          </a:p>
          <a:p>
            <a:r>
              <a:rPr lang="en-US" altLang="ja-JP" b="1" dirty="0">
                <a:solidFill>
                  <a:schemeClr val="accent2"/>
                </a:solidFill>
              </a:rPr>
              <a:t>exit</a:t>
            </a:r>
            <a:r>
              <a:rPr lang="ja-JP" altLang="en-US" b="1" dirty="0">
                <a:solidFill>
                  <a:schemeClr val="accent2"/>
                </a:solidFill>
              </a:rPr>
              <a:t>したらコンテナが停止する</a:t>
            </a:r>
            <a:endParaRPr kumimoji="1" lang="en-US" altLang="ja-JP" b="1" dirty="0">
              <a:solidFill>
                <a:schemeClr val="accent2"/>
              </a:solidFill>
            </a:endParaRPr>
          </a:p>
          <a:p>
            <a:r>
              <a:rPr kumimoji="1" lang="en-US" altLang="ja-JP" dirty="0"/>
              <a:t>options: -v</a:t>
            </a:r>
            <a:r>
              <a:rPr lang="ja-JP" altLang="en-US" dirty="0"/>
              <a:t> </a:t>
            </a:r>
            <a:r>
              <a:rPr lang="en-US" altLang="ja-JP" dirty="0"/>
              <a:t>&lt;host&gt;:&lt;path&gt;</a:t>
            </a:r>
            <a:r>
              <a:rPr lang="ja-JP" altLang="en-US" dirty="0"/>
              <a:t>：指定したディレクトリをマウント</a:t>
            </a:r>
            <a:endParaRPr lang="en-US" altLang="ja-JP" dirty="0"/>
          </a:p>
          <a:p>
            <a:r>
              <a:rPr lang="en-US" altLang="ja-JP" dirty="0"/>
              <a:t>              --name &lt;</a:t>
            </a:r>
            <a:r>
              <a:rPr lang="en-US" altLang="ja-JP" dirty="0" err="1"/>
              <a:t>container_name</a:t>
            </a:r>
            <a:r>
              <a:rPr lang="en-US" altLang="ja-JP" dirty="0"/>
              <a:t>&gt;</a:t>
            </a:r>
            <a:r>
              <a:rPr lang="ja-JP" altLang="en-US" dirty="0"/>
              <a:t>：</a:t>
            </a:r>
            <a:r>
              <a:rPr lang="en-US" altLang="ja-JP" dirty="0"/>
              <a:t> </a:t>
            </a:r>
            <a:r>
              <a:rPr lang="ja-JP" altLang="en-US" dirty="0"/>
              <a:t>コンテナに名前をつける</a:t>
            </a:r>
            <a:endParaRPr lang="en-US" altLang="ja-JP" dirty="0"/>
          </a:p>
          <a:p>
            <a:r>
              <a:rPr lang="en-US" altLang="ja-JP" dirty="0"/>
              <a:t>              -it</a:t>
            </a:r>
            <a:r>
              <a:rPr lang="ja-JP" altLang="en-US" dirty="0"/>
              <a:t>：</a:t>
            </a:r>
            <a:r>
              <a:rPr lang="en-US" altLang="ja-JP" dirty="0"/>
              <a:t> </a:t>
            </a:r>
            <a:r>
              <a:rPr lang="ja-JP" altLang="en-US" dirty="0"/>
              <a:t>きれいに表示する（詳細は省略）</a:t>
            </a:r>
            <a:endParaRPr lang="en-US" altLang="ja-JP" dirty="0"/>
          </a:p>
          <a:p>
            <a:r>
              <a:rPr lang="en-US" altLang="ja-JP" dirty="0"/>
              <a:t>              --</a:t>
            </a:r>
            <a:r>
              <a:rPr lang="en-US" altLang="ja-JP" dirty="0" err="1"/>
              <a:t>gpus</a:t>
            </a:r>
            <a:r>
              <a:rPr lang="en-US" altLang="ja-JP" dirty="0"/>
              <a:t> &lt;number&gt;</a:t>
            </a:r>
            <a:r>
              <a:rPr lang="ja-JP" altLang="en-US" dirty="0"/>
              <a:t>：ホストの</a:t>
            </a:r>
            <a:r>
              <a:rPr lang="en-US" altLang="ja-JP" dirty="0"/>
              <a:t>GPU</a:t>
            </a:r>
            <a:r>
              <a:rPr lang="ja-JP" altLang="en-US" dirty="0"/>
              <a:t>をコンテナ内で使用（</a:t>
            </a:r>
            <a:r>
              <a:rPr lang="en-US" altLang="ja-JP" dirty="0"/>
              <a:t>all</a:t>
            </a:r>
            <a:r>
              <a:rPr lang="ja-JP" altLang="en-US" dirty="0"/>
              <a:t>でホストにある全ての</a:t>
            </a:r>
            <a:r>
              <a:rPr lang="en-US" altLang="ja-JP" dirty="0"/>
              <a:t>GPU</a:t>
            </a:r>
            <a:r>
              <a:rPr lang="ja-JP" altLang="en-US" dirty="0"/>
              <a:t>をコンテナで使用）</a:t>
            </a:r>
            <a:endParaRPr lang="en-US" altLang="ja-JP" dirty="0"/>
          </a:p>
          <a:p>
            <a:r>
              <a:rPr lang="en-US" altLang="ja-JP" dirty="0"/>
              <a:t> </a:t>
            </a:r>
            <a:r>
              <a:rPr lang="ja-JP" altLang="en-US" dirty="0"/>
              <a:t>             </a:t>
            </a:r>
            <a:r>
              <a:rPr lang="en-US" altLang="ja-JP" dirty="0"/>
              <a:t>--rm</a:t>
            </a:r>
            <a:r>
              <a:rPr lang="ja-JP" altLang="en-US" dirty="0"/>
              <a:t>：</a:t>
            </a:r>
            <a:r>
              <a:rPr lang="en-US" altLang="ja-JP" dirty="0"/>
              <a:t>exit</a:t>
            </a:r>
            <a:r>
              <a:rPr lang="ja-JP" altLang="en-US" dirty="0"/>
              <a:t>でコンテナから抜けた後にコンテナを削除（指定しない場合，停止はするが削除はされない）</a:t>
            </a:r>
            <a:endParaRPr lang="en-US" altLang="ja-JP" dirty="0"/>
          </a:p>
          <a:p>
            <a:r>
              <a:rPr lang="en-US" altLang="ja-JP" dirty="0"/>
              <a:t>              -p &lt;</a:t>
            </a:r>
            <a:r>
              <a:rPr lang="en-US" altLang="ja-JP" dirty="0" err="1"/>
              <a:t>host_port</a:t>
            </a:r>
            <a:r>
              <a:rPr lang="en-US" altLang="ja-JP" dirty="0"/>
              <a:t>&gt;:&lt;</a:t>
            </a:r>
            <a:r>
              <a:rPr lang="en-US" altLang="ja-JP" dirty="0" err="1"/>
              <a:t>container_port</a:t>
            </a:r>
            <a:r>
              <a:rPr lang="en-US" altLang="ja-JP" dirty="0"/>
              <a:t>&gt;</a:t>
            </a:r>
            <a:r>
              <a:rPr lang="ja-JP" altLang="en-US" dirty="0"/>
              <a:t>：ホストのポートとコンテナのポートを接続</a:t>
            </a:r>
            <a:endParaRPr lang="en-US" altLang="ja-JP" dirty="0"/>
          </a:p>
          <a:p>
            <a:r>
              <a:rPr lang="en-US" altLang="ja-JP" dirty="0"/>
              <a:t>              -u &lt;</a:t>
            </a:r>
            <a:r>
              <a:rPr lang="en-US" altLang="ja-JP" dirty="0" err="1"/>
              <a:t>user_id</a:t>
            </a:r>
            <a:r>
              <a:rPr lang="en-US" altLang="ja-JP" dirty="0"/>
              <a:t>&gt;&lt;</a:t>
            </a:r>
            <a:r>
              <a:rPr lang="en-US" altLang="ja-JP" dirty="0" err="1"/>
              <a:t>group_id</a:t>
            </a:r>
            <a:r>
              <a:rPr lang="en-US" altLang="ja-JP" dirty="0"/>
              <a:t>&gt;</a:t>
            </a:r>
            <a:r>
              <a:rPr lang="ja-JP" altLang="en-US" dirty="0"/>
              <a:t>：ユーザ</a:t>
            </a:r>
            <a:r>
              <a:rPr lang="en-US" altLang="ja-JP" dirty="0"/>
              <a:t>ID</a:t>
            </a:r>
            <a:r>
              <a:rPr lang="ja-JP" altLang="en-US" dirty="0"/>
              <a:t>とグループ</a:t>
            </a:r>
            <a:r>
              <a:rPr lang="en-US" altLang="ja-JP" dirty="0"/>
              <a:t>ID</a:t>
            </a:r>
            <a:r>
              <a:rPr lang="ja-JP" altLang="en-US" dirty="0"/>
              <a:t>を指定（通常は</a:t>
            </a:r>
            <a:r>
              <a:rPr lang="en-US" altLang="ja-JP" dirty="0"/>
              <a:t>root</a:t>
            </a:r>
            <a:r>
              <a:rPr lang="ja-JP" altLang="en-US" dirty="0"/>
              <a:t>でログインする）</a:t>
            </a:r>
            <a:endParaRPr lang="en-US" altLang="ja-JP" dirty="0"/>
          </a:p>
          <a:p>
            <a:r>
              <a:rPr lang="en-US" altLang="ja-JP" dirty="0"/>
              <a:t>                                                    </a:t>
            </a:r>
            <a:r>
              <a:rPr lang="ja-JP" altLang="en-US" dirty="0"/>
              <a:t>       </a:t>
            </a:r>
            <a:r>
              <a:rPr lang="en-US" altLang="ja-JP" dirty="0"/>
              <a:t>※ -u $(id -u) $(id -g) </a:t>
            </a:r>
            <a:r>
              <a:rPr lang="ja-JP" altLang="en-US" dirty="0"/>
              <a:t>と指定すれば直接</a:t>
            </a:r>
            <a:r>
              <a:rPr lang="en-US" altLang="ja-JP" dirty="0"/>
              <a:t>ID</a:t>
            </a:r>
            <a:r>
              <a:rPr lang="ja-JP" altLang="en-US" dirty="0"/>
              <a:t>を入力しなくて良い</a:t>
            </a:r>
            <a:endParaRPr lang="en-US" altLang="ja-JP" dirty="0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C7D24178-6B40-4F4C-A8A1-FF45ECC922D4}"/>
              </a:ext>
            </a:extLst>
          </p:cNvPr>
          <p:cNvSpPr txBox="1"/>
          <p:nvPr/>
        </p:nvSpPr>
        <p:spPr>
          <a:xfrm>
            <a:off x="383227" y="2543137"/>
            <a:ext cx="112558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options: -t</a:t>
            </a:r>
            <a:r>
              <a:rPr kumimoji="1" lang="ja-JP" altLang="en-US" dirty="0"/>
              <a:t>：</a:t>
            </a:r>
            <a:r>
              <a:rPr kumimoji="1" lang="en-US" altLang="ja-JP" dirty="0" err="1"/>
              <a:t>Dockerimage</a:t>
            </a:r>
            <a:r>
              <a:rPr kumimoji="1" lang="ja-JP" altLang="en-US" dirty="0"/>
              <a:t>に名前をつける</a:t>
            </a:r>
            <a:endParaRPr kumimoji="1" lang="en-US" altLang="ja-JP" dirty="0"/>
          </a:p>
          <a:p>
            <a:r>
              <a:rPr lang="en-US" altLang="ja-JP" dirty="0"/>
              <a:t> </a:t>
            </a:r>
            <a:r>
              <a:rPr lang="ja-JP" altLang="en-US" dirty="0"/>
              <a:t>             </a:t>
            </a:r>
            <a:r>
              <a:rPr lang="en-US" altLang="ja-JP" dirty="0"/>
              <a:t>-f &lt;</a:t>
            </a:r>
            <a:r>
              <a:rPr lang="en-US" altLang="ja-JP" dirty="0" err="1"/>
              <a:t>Dockerfilename</a:t>
            </a:r>
            <a:r>
              <a:rPr lang="en-US" altLang="ja-JP" dirty="0"/>
              <a:t>&gt;</a:t>
            </a:r>
            <a:r>
              <a:rPr lang="ja-JP" altLang="en-US" dirty="0"/>
              <a:t>：</a:t>
            </a:r>
            <a:r>
              <a:rPr lang="en-US" altLang="ja-JP" dirty="0" err="1"/>
              <a:t>Dockerfile</a:t>
            </a:r>
            <a:r>
              <a:rPr lang="ja-JP" altLang="en-US" dirty="0"/>
              <a:t>に「</a:t>
            </a:r>
            <a:r>
              <a:rPr lang="en-US" altLang="ja-JP" dirty="0" err="1"/>
              <a:t>Dockerfile</a:t>
            </a:r>
            <a:r>
              <a:rPr lang="ja-JP" altLang="en-US" dirty="0"/>
              <a:t>」以外の名前をつけている場合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95649762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A017BCB-0F35-45E0-B6AE-256346894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コマンド一覧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A862B96-E95F-4710-B7A0-66054BDAE7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ja-JP" dirty="0"/>
              <a:t>docker</a:t>
            </a:r>
            <a:r>
              <a:rPr lang="ja-JP" altLang="en-US" dirty="0"/>
              <a:t>で使用することの多いコマンド</a:t>
            </a:r>
            <a:endParaRPr lang="en-US" altLang="ja-JP" dirty="0"/>
          </a:p>
          <a:p>
            <a:pPr>
              <a:lnSpc>
                <a:spcPct val="100000"/>
              </a:lnSpc>
            </a:pPr>
            <a:r>
              <a:rPr lang="en-US" altLang="ja-JP" sz="2000" dirty="0"/>
              <a:t>(</a:t>
            </a:r>
            <a:r>
              <a:rPr lang="en-US" altLang="ja-JP" sz="2000" dirty="0" err="1"/>
              <a:t>Dockerimage</a:t>
            </a:r>
            <a:r>
              <a:rPr lang="ja-JP" altLang="en-US" sz="2000" dirty="0" err="1"/>
              <a:t>，</a:t>
            </a:r>
            <a:r>
              <a:rPr lang="en-US" altLang="ja-JP" sz="2000" dirty="0" err="1"/>
              <a:t>containar</a:t>
            </a:r>
            <a:r>
              <a:rPr lang="ja-JP" altLang="en-US" sz="2000" dirty="0"/>
              <a:t>を指定する場合，</a:t>
            </a:r>
            <a:r>
              <a:rPr lang="en-US" altLang="ja-JP" sz="2000" dirty="0"/>
              <a:t>ID</a:t>
            </a:r>
            <a:r>
              <a:rPr lang="ja-JP" altLang="en-US" sz="2000" dirty="0"/>
              <a:t>か名前のどちらかを指定</a:t>
            </a:r>
            <a:r>
              <a:rPr lang="en-US" altLang="ja-JP" sz="2000" dirty="0"/>
              <a:t>)</a:t>
            </a:r>
            <a:endParaRPr lang="ja-JP" altLang="en-US" sz="3200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25102264-941F-4D6B-AC09-C3A54C801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21661-B2A8-457F-930E-F617AD024F3F}" type="slidenum">
              <a:rPr lang="ja-JP" altLang="en-US" smtClean="0"/>
              <a:pPr/>
              <a:t>55</a:t>
            </a:fld>
            <a:endParaRPr lang="ja-JP" altLang="en-US" dirty="0"/>
          </a:p>
        </p:txBody>
      </p:sp>
      <p:sp>
        <p:nvSpPr>
          <p:cNvPr id="5" name="コンテンツ プレースホルダー 4">
            <a:extLst>
              <a:ext uri="{FF2B5EF4-FFF2-40B4-BE49-F238E27FC236}">
                <a16:creationId xmlns:a16="http://schemas.microsoft.com/office/drawing/2014/main" id="{12B2201C-3E99-4ACB-8AE7-4F23C9DE545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A8A57D0A-BC67-455A-BBB0-817EF0EBDEE2}"/>
              </a:ext>
            </a:extLst>
          </p:cNvPr>
          <p:cNvSpPr/>
          <p:nvPr/>
        </p:nvSpPr>
        <p:spPr>
          <a:xfrm>
            <a:off x="392653" y="2097923"/>
            <a:ext cx="11152166" cy="46049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2400" dirty="0">
                <a:solidFill>
                  <a:schemeClr val="tx1"/>
                </a:solidFill>
              </a:rPr>
              <a:t>$ docker exec &lt;container&gt; &lt;command&gt;</a:t>
            </a:r>
            <a:endParaRPr kumimoji="1" lang="ja-JP" altLang="en-US" sz="2400" dirty="0">
              <a:solidFill>
                <a:schemeClr val="tx1"/>
              </a:solidFill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AE1241C2-1B77-4BD6-B41F-725772423EBA}"/>
              </a:ext>
            </a:extLst>
          </p:cNvPr>
          <p:cNvSpPr/>
          <p:nvPr/>
        </p:nvSpPr>
        <p:spPr>
          <a:xfrm>
            <a:off x="9093217" y="2162519"/>
            <a:ext cx="256352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000" b="1" dirty="0">
                <a:solidFill>
                  <a:schemeClr val="accent2"/>
                </a:solidFill>
              </a:rPr>
              <a:t>コンテナに再度入る</a:t>
            </a:r>
            <a:r>
              <a:rPr lang="en-US" altLang="ja-JP" sz="2000" b="1" dirty="0">
                <a:solidFill>
                  <a:schemeClr val="accent2"/>
                </a:solidFill>
              </a:rPr>
              <a:t> </a:t>
            </a:r>
            <a:endParaRPr lang="ja-JP" altLang="en-US" sz="2000" b="1" dirty="0">
              <a:solidFill>
                <a:schemeClr val="accent2"/>
              </a:solidFill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C32AD119-02CD-44CD-BD7E-F33A1D886D7F}"/>
              </a:ext>
            </a:extLst>
          </p:cNvPr>
          <p:cNvSpPr txBox="1"/>
          <p:nvPr/>
        </p:nvSpPr>
        <p:spPr>
          <a:xfrm>
            <a:off x="392653" y="2554174"/>
            <a:ext cx="1150397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※ &lt;command&gt;</a:t>
            </a:r>
            <a:r>
              <a:rPr lang="ja-JP" altLang="en-US" dirty="0"/>
              <a:t>を指定しない場合</a:t>
            </a:r>
            <a:r>
              <a:rPr lang="en-US" altLang="ja-JP" dirty="0" err="1"/>
              <a:t>Dockerfile</a:t>
            </a:r>
            <a:r>
              <a:rPr lang="ja-JP" altLang="en-US" dirty="0"/>
              <a:t>の</a:t>
            </a:r>
            <a:r>
              <a:rPr lang="en-US" altLang="ja-JP" dirty="0"/>
              <a:t>CMD</a:t>
            </a:r>
            <a:r>
              <a:rPr lang="ja-JP" altLang="en-US" dirty="0"/>
              <a:t>で指定したコマンドを実行</a:t>
            </a:r>
            <a:endParaRPr lang="en-US" altLang="ja-JP" dirty="0"/>
          </a:p>
          <a:p>
            <a:r>
              <a:rPr lang="en-US" altLang="ja-JP" dirty="0"/>
              <a:t>options: -it</a:t>
            </a:r>
            <a:r>
              <a:rPr lang="ja-JP" altLang="en-US" dirty="0"/>
              <a:t>：</a:t>
            </a:r>
            <a:r>
              <a:rPr lang="en-US" altLang="ja-JP" dirty="0"/>
              <a:t> </a:t>
            </a:r>
            <a:r>
              <a:rPr lang="ja-JP" altLang="en-US" dirty="0"/>
              <a:t>きれいに表示する（詳細は省略）</a:t>
            </a:r>
            <a:endParaRPr lang="en-US" altLang="ja-JP" dirty="0"/>
          </a:p>
          <a:p>
            <a:r>
              <a:rPr lang="en-US" altLang="ja-JP" b="1" dirty="0" err="1">
                <a:solidFill>
                  <a:schemeClr val="accent2"/>
                </a:solidFill>
              </a:rPr>
              <a:t>eixt</a:t>
            </a:r>
            <a:r>
              <a:rPr lang="ja-JP" altLang="en-US" b="1" dirty="0">
                <a:solidFill>
                  <a:schemeClr val="accent2"/>
                </a:solidFill>
              </a:rPr>
              <a:t>した場合もコンテナが停止しない．</a:t>
            </a:r>
            <a:endParaRPr lang="en-US" altLang="ja-JP" b="1" dirty="0">
              <a:solidFill>
                <a:schemeClr val="accent2"/>
              </a:solidFill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AD45D6A4-73A5-450D-A54D-4EB19533AC18}"/>
              </a:ext>
            </a:extLst>
          </p:cNvPr>
          <p:cNvSpPr/>
          <p:nvPr/>
        </p:nvSpPr>
        <p:spPr>
          <a:xfrm>
            <a:off x="392653" y="5241820"/>
            <a:ext cx="11152166" cy="46049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2400" dirty="0">
                <a:solidFill>
                  <a:schemeClr val="tx1"/>
                </a:solidFill>
              </a:rPr>
              <a:t>$ docker restart &lt;container&gt; </a:t>
            </a:r>
            <a:endParaRPr kumimoji="1" lang="ja-JP" altLang="en-US" sz="2400" dirty="0">
              <a:solidFill>
                <a:schemeClr val="tx1"/>
              </a:solidFill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0769C225-3A04-44ED-A7B6-463D52CD74ED}"/>
              </a:ext>
            </a:extLst>
          </p:cNvPr>
          <p:cNvSpPr/>
          <p:nvPr/>
        </p:nvSpPr>
        <p:spPr>
          <a:xfrm>
            <a:off x="7368386" y="5321536"/>
            <a:ext cx="428835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000" b="1" dirty="0">
                <a:solidFill>
                  <a:schemeClr val="accent2"/>
                </a:solidFill>
              </a:rPr>
              <a:t>停止したコンテナを再アクティブ化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19A806A0-89B9-4889-B02C-04E28D656F2F}"/>
              </a:ext>
            </a:extLst>
          </p:cNvPr>
          <p:cNvSpPr txBox="1"/>
          <p:nvPr/>
        </p:nvSpPr>
        <p:spPr>
          <a:xfrm>
            <a:off x="392653" y="5760454"/>
            <a:ext cx="11503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※ </a:t>
            </a:r>
            <a:r>
              <a:rPr lang="ja-JP" altLang="en-US" dirty="0"/>
              <a:t>停止している場合</a:t>
            </a:r>
            <a:r>
              <a:rPr lang="en-US" altLang="ja-JP" dirty="0"/>
              <a:t>exec, attach</a:t>
            </a:r>
            <a:r>
              <a:rPr lang="ja-JP" altLang="en-US" dirty="0"/>
              <a:t>ができないため，停止したコンテナに入りたい場合はこれを実行してから</a:t>
            </a:r>
            <a:endParaRPr lang="en-US" altLang="ja-JP" dirty="0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E2618F85-0425-47D3-AE6F-FD94D4DDAA57}"/>
              </a:ext>
            </a:extLst>
          </p:cNvPr>
          <p:cNvSpPr/>
          <p:nvPr/>
        </p:nvSpPr>
        <p:spPr>
          <a:xfrm>
            <a:off x="392653" y="3683880"/>
            <a:ext cx="11152166" cy="46049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2400" dirty="0">
                <a:solidFill>
                  <a:schemeClr val="tx1"/>
                </a:solidFill>
              </a:rPr>
              <a:t>$ docker attach &lt;container&gt; &lt;command&gt;</a:t>
            </a:r>
            <a:endParaRPr kumimoji="1" lang="ja-JP" altLang="en-US" sz="2400" dirty="0">
              <a:solidFill>
                <a:schemeClr val="tx1"/>
              </a:solidFill>
            </a:endParaRP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09CAC866-3C00-4968-B314-AA2138DA855B}"/>
              </a:ext>
            </a:extLst>
          </p:cNvPr>
          <p:cNvSpPr/>
          <p:nvPr/>
        </p:nvSpPr>
        <p:spPr>
          <a:xfrm>
            <a:off x="9157200" y="3744266"/>
            <a:ext cx="256352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000" b="1" dirty="0">
                <a:solidFill>
                  <a:schemeClr val="accent2"/>
                </a:solidFill>
              </a:rPr>
              <a:t>コンテナに再度入る</a:t>
            </a:r>
            <a:r>
              <a:rPr lang="en-US" altLang="ja-JP" sz="2000" b="1" dirty="0">
                <a:solidFill>
                  <a:schemeClr val="accent2"/>
                </a:solidFill>
              </a:rPr>
              <a:t> </a:t>
            </a:r>
            <a:endParaRPr lang="ja-JP" altLang="en-US" sz="2000" b="1" dirty="0">
              <a:solidFill>
                <a:schemeClr val="accent2"/>
              </a:solidFill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19ADF4AC-BA98-49CB-8C2C-281CA64914CE}"/>
              </a:ext>
            </a:extLst>
          </p:cNvPr>
          <p:cNvSpPr txBox="1"/>
          <p:nvPr/>
        </p:nvSpPr>
        <p:spPr>
          <a:xfrm>
            <a:off x="392653" y="4139454"/>
            <a:ext cx="1150397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※ &lt;command&gt;</a:t>
            </a:r>
            <a:r>
              <a:rPr lang="ja-JP" altLang="en-US" dirty="0"/>
              <a:t>を指定しない場合</a:t>
            </a:r>
            <a:r>
              <a:rPr lang="en-US" altLang="ja-JP" dirty="0" err="1"/>
              <a:t>Dockerfile</a:t>
            </a:r>
            <a:r>
              <a:rPr lang="ja-JP" altLang="en-US" dirty="0"/>
              <a:t>の</a:t>
            </a:r>
            <a:r>
              <a:rPr lang="en-US" altLang="ja-JP" dirty="0"/>
              <a:t>CMD</a:t>
            </a:r>
            <a:r>
              <a:rPr lang="ja-JP" altLang="en-US" dirty="0"/>
              <a:t>で指定したコマンドを実行</a:t>
            </a:r>
            <a:endParaRPr lang="en-US" altLang="ja-JP" dirty="0"/>
          </a:p>
          <a:p>
            <a:r>
              <a:rPr lang="en-US" altLang="ja-JP" dirty="0"/>
              <a:t>options: -it</a:t>
            </a:r>
            <a:r>
              <a:rPr lang="ja-JP" altLang="en-US" dirty="0"/>
              <a:t>：</a:t>
            </a:r>
            <a:r>
              <a:rPr lang="en-US" altLang="ja-JP" dirty="0"/>
              <a:t> </a:t>
            </a:r>
            <a:r>
              <a:rPr lang="ja-JP" altLang="en-US" dirty="0"/>
              <a:t>きれいに表示する（詳細は省略）</a:t>
            </a:r>
            <a:endParaRPr lang="en-US" altLang="ja-JP" dirty="0"/>
          </a:p>
          <a:p>
            <a:r>
              <a:rPr lang="en-US" altLang="ja-JP" b="1" dirty="0" err="1">
                <a:solidFill>
                  <a:schemeClr val="accent2"/>
                </a:solidFill>
              </a:rPr>
              <a:t>eixt</a:t>
            </a:r>
            <a:r>
              <a:rPr lang="ja-JP" altLang="en-US" b="1" dirty="0">
                <a:solidFill>
                  <a:schemeClr val="accent2"/>
                </a:solidFill>
              </a:rPr>
              <a:t>したらコンテナが停止する</a:t>
            </a:r>
            <a:endParaRPr lang="en-US" altLang="ja-JP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675749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A017BCB-0F35-45E0-B6AE-256346894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コマンド一覧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A862B96-E95F-4710-B7A0-66054BDAE7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ja-JP" dirty="0"/>
              <a:t>docker</a:t>
            </a:r>
            <a:r>
              <a:rPr lang="ja-JP" altLang="en-US" dirty="0"/>
              <a:t>で使用することの多いコマンド</a:t>
            </a:r>
            <a:endParaRPr lang="en-US" altLang="ja-JP" dirty="0"/>
          </a:p>
          <a:p>
            <a:pPr>
              <a:lnSpc>
                <a:spcPct val="100000"/>
              </a:lnSpc>
            </a:pPr>
            <a:r>
              <a:rPr lang="en-US" altLang="ja-JP" sz="2000" dirty="0"/>
              <a:t>(</a:t>
            </a:r>
            <a:r>
              <a:rPr lang="en-US" altLang="ja-JP" sz="2000" dirty="0" err="1"/>
              <a:t>Dockerimage</a:t>
            </a:r>
            <a:r>
              <a:rPr lang="ja-JP" altLang="en-US" sz="2000" dirty="0" err="1"/>
              <a:t>，</a:t>
            </a:r>
            <a:r>
              <a:rPr lang="en-US" altLang="ja-JP" sz="2000" dirty="0" err="1"/>
              <a:t>containar</a:t>
            </a:r>
            <a:r>
              <a:rPr lang="ja-JP" altLang="en-US" sz="2000" dirty="0"/>
              <a:t>を指定する場合，</a:t>
            </a:r>
            <a:r>
              <a:rPr lang="en-US" altLang="ja-JP" sz="2000" dirty="0"/>
              <a:t>ID</a:t>
            </a:r>
            <a:r>
              <a:rPr lang="ja-JP" altLang="en-US" sz="2000" dirty="0"/>
              <a:t>か名前のどちらかを指定</a:t>
            </a:r>
            <a:r>
              <a:rPr lang="en-US" altLang="ja-JP" sz="2000" dirty="0"/>
              <a:t>)</a:t>
            </a:r>
            <a:endParaRPr lang="ja-JP" altLang="en-US" sz="2000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25102264-941F-4D6B-AC09-C3A54C801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21661-B2A8-457F-930E-F617AD024F3F}" type="slidenum">
              <a:rPr lang="ja-JP" altLang="en-US" smtClean="0"/>
              <a:pPr/>
              <a:t>56</a:t>
            </a:fld>
            <a:endParaRPr lang="ja-JP" altLang="en-US" dirty="0"/>
          </a:p>
        </p:txBody>
      </p:sp>
      <p:sp>
        <p:nvSpPr>
          <p:cNvPr id="5" name="コンテンツ プレースホルダー 4">
            <a:extLst>
              <a:ext uri="{FF2B5EF4-FFF2-40B4-BE49-F238E27FC236}">
                <a16:creationId xmlns:a16="http://schemas.microsoft.com/office/drawing/2014/main" id="{12B2201C-3E99-4ACB-8AE7-4F23C9DE545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A8A57D0A-BC67-455A-BBB0-817EF0EBDEE2}"/>
              </a:ext>
            </a:extLst>
          </p:cNvPr>
          <p:cNvSpPr/>
          <p:nvPr/>
        </p:nvSpPr>
        <p:spPr>
          <a:xfrm>
            <a:off x="392656" y="2097923"/>
            <a:ext cx="11152166" cy="46049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2400" dirty="0">
                <a:solidFill>
                  <a:schemeClr val="tx1"/>
                </a:solidFill>
              </a:rPr>
              <a:t>$ docker commit &lt;container&gt; &lt;</a:t>
            </a:r>
            <a:r>
              <a:rPr kumimoji="1" lang="en-US" altLang="ja-JP" sz="2400" dirty="0" err="1">
                <a:solidFill>
                  <a:schemeClr val="tx1"/>
                </a:solidFill>
              </a:rPr>
              <a:t>new_Dockerimage</a:t>
            </a:r>
            <a:r>
              <a:rPr kumimoji="1" lang="en-US" altLang="ja-JP" sz="2400" dirty="0">
                <a:solidFill>
                  <a:schemeClr val="tx1"/>
                </a:solidFill>
              </a:rPr>
              <a:t>&gt;</a:t>
            </a:r>
            <a:endParaRPr kumimoji="1" lang="ja-JP" altLang="en-US" sz="2400" dirty="0">
              <a:solidFill>
                <a:schemeClr val="tx1"/>
              </a:solidFill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AE1241C2-1B77-4BD6-B41F-725772423EBA}"/>
              </a:ext>
            </a:extLst>
          </p:cNvPr>
          <p:cNvSpPr/>
          <p:nvPr/>
        </p:nvSpPr>
        <p:spPr>
          <a:xfrm>
            <a:off x="7532018" y="2162519"/>
            <a:ext cx="401280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2000" b="1" dirty="0">
                <a:solidFill>
                  <a:schemeClr val="accent2"/>
                </a:solidFill>
              </a:rPr>
              <a:t>コンテナ ➡ </a:t>
            </a:r>
            <a:r>
              <a:rPr lang="en-US" altLang="ja-JP" sz="2000" b="1" dirty="0" err="1">
                <a:solidFill>
                  <a:schemeClr val="accent2"/>
                </a:solidFill>
              </a:rPr>
              <a:t>Dockerimage</a:t>
            </a:r>
            <a:r>
              <a:rPr lang="ja-JP" altLang="en-US" sz="2000" b="1" dirty="0">
                <a:solidFill>
                  <a:schemeClr val="accent2"/>
                </a:solidFill>
              </a:rPr>
              <a:t>を生成</a:t>
            </a: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4ECFD056-A491-4627-BFB3-A28AE9ED7E74}"/>
              </a:ext>
            </a:extLst>
          </p:cNvPr>
          <p:cNvSpPr/>
          <p:nvPr/>
        </p:nvSpPr>
        <p:spPr>
          <a:xfrm>
            <a:off x="392654" y="2822437"/>
            <a:ext cx="11152166" cy="46049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2400" dirty="0">
                <a:solidFill>
                  <a:schemeClr val="tx1"/>
                </a:solidFill>
              </a:rPr>
              <a:t>$ docker tag &lt;</a:t>
            </a:r>
            <a:r>
              <a:rPr kumimoji="1" lang="en-US" altLang="ja-JP" sz="2400" dirty="0" err="1">
                <a:solidFill>
                  <a:schemeClr val="tx1"/>
                </a:solidFill>
              </a:rPr>
              <a:t>befor_</a:t>
            </a:r>
            <a:r>
              <a:rPr lang="en-US" altLang="ja-JP" sz="2400" dirty="0" err="1">
                <a:solidFill>
                  <a:schemeClr val="tx1"/>
                </a:solidFill>
              </a:rPr>
              <a:t>D</a:t>
            </a:r>
            <a:r>
              <a:rPr kumimoji="1" lang="en-US" altLang="ja-JP" sz="2400" dirty="0" err="1">
                <a:solidFill>
                  <a:schemeClr val="tx1"/>
                </a:solidFill>
              </a:rPr>
              <a:t>ockerimage</a:t>
            </a:r>
            <a:r>
              <a:rPr kumimoji="1" lang="en-US" altLang="ja-JP" sz="2400" dirty="0">
                <a:solidFill>
                  <a:schemeClr val="tx1"/>
                </a:solidFill>
              </a:rPr>
              <a:t>&gt; &lt;</a:t>
            </a:r>
            <a:r>
              <a:rPr kumimoji="1" lang="en-US" altLang="ja-JP" sz="2400" dirty="0" err="1">
                <a:solidFill>
                  <a:schemeClr val="tx1"/>
                </a:solidFill>
              </a:rPr>
              <a:t>after_Dockerimage</a:t>
            </a:r>
            <a:r>
              <a:rPr kumimoji="1" lang="en-US" altLang="ja-JP" sz="2400" dirty="0">
                <a:solidFill>
                  <a:schemeClr val="tx1"/>
                </a:solidFill>
              </a:rPr>
              <a:t>&gt;</a:t>
            </a:r>
            <a:endParaRPr kumimoji="1" lang="ja-JP" altLang="en-US" sz="2400" dirty="0">
              <a:solidFill>
                <a:schemeClr val="tx1"/>
              </a:solidFill>
            </a:endParaRPr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500FD22E-0795-425D-9E1B-79220D4C8B51}"/>
              </a:ext>
            </a:extLst>
          </p:cNvPr>
          <p:cNvSpPr/>
          <p:nvPr/>
        </p:nvSpPr>
        <p:spPr>
          <a:xfrm>
            <a:off x="8436990" y="2876587"/>
            <a:ext cx="328694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2000" b="1" dirty="0" err="1">
                <a:solidFill>
                  <a:schemeClr val="accent2"/>
                </a:solidFill>
              </a:rPr>
              <a:t>Dockerimage</a:t>
            </a:r>
            <a:r>
              <a:rPr lang="ja-JP" altLang="en-US" sz="2000" b="1" dirty="0">
                <a:solidFill>
                  <a:schemeClr val="accent2"/>
                </a:solidFill>
              </a:rPr>
              <a:t>の名前変更</a:t>
            </a: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FA34EEE7-C283-4EEE-AAFF-D4D8B7052BF8}"/>
              </a:ext>
            </a:extLst>
          </p:cNvPr>
          <p:cNvSpPr txBox="1"/>
          <p:nvPr/>
        </p:nvSpPr>
        <p:spPr>
          <a:xfrm>
            <a:off x="392656" y="3289168"/>
            <a:ext cx="111521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 err="1"/>
              <a:t>Dockerimage</a:t>
            </a:r>
            <a:r>
              <a:rPr lang="ja-JP" altLang="en-US" dirty="0"/>
              <a:t>の名前は「リポジトリ名</a:t>
            </a:r>
            <a:r>
              <a:rPr lang="en-US" altLang="ja-JP" dirty="0"/>
              <a:t>:</a:t>
            </a:r>
            <a:r>
              <a:rPr lang="ja-JP" altLang="en-US" dirty="0"/>
              <a:t>タグ名」</a:t>
            </a:r>
            <a:endParaRPr lang="en-US" altLang="ja-JP" dirty="0"/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8CD99CE5-811C-4BAC-9BD9-C418E29603E9}"/>
              </a:ext>
            </a:extLst>
          </p:cNvPr>
          <p:cNvSpPr/>
          <p:nvPr/>
        </p:nvSpPr>
        <p:spPr>
          <a:xfrm>
            <a:off x="392654" y="3838910"/>
            <a:ext cx="11152166" cy="46049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2400" dirty="0">
                <a:solidFill>
                  <a:schemeClr val="tx1"/>
                </a:solidFill>
              </a:rPr>
              <a:t>$ docker push &lt;</a:t>
            </a:r>
            <a:r>
              <a:rPr kumimoji="1" lang="en-US" altLang="ja-JP" sz="2400" dirty="0" err="1">
                <a:solidFill>
                  <a:schemeClr val="tx1"/>
                </a:solidFill>
              </a:rPr>
              <a:t>Dockerimage</a:t>
            </a:r>
            <a:r>
              <a:rPr lang="en-US" altLang="ja-JP" sz="2400" dirty="0">
                <a:solidFill>
                  <a:schemeClr val="tx1"/>
                </a:solidFill>
              </a:rPr>
              <a:t>&gt;</a:t>
            </a:r>
            <a:endParaRPr kumimoji="1" lang="ja-JP" altLang="en-US" sz="2400" dirty="0">
              <a:solidFill>
                <a:schemeClr val="tx1"/>
              </a:solidFill>
            </a:endParaRPr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B90B12D3-5A37-48DA-803D-4216B5725EE0}"/>
              </a:ext>
            </a:extLst>
          </p:cNvPr>
          <p:cNvSpPr/>
          <p:nvPr/>
        </p:nvSpPr>
        <p:spPr>
          <a:xfrm>
            <a:off x="7352911" y="3914712"/>
            <a:ext cx="432388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2000" b="1" dirty="0" err="1">
                <a:solidFill>
                  <a:schemeClr val="accent2"/>
                </a:solidFill>
              </a:rPr>
              <a:t>Dockerimage</a:t>
            </a:r>
            <a:r>
              <a:rPr lang="ja-JP" altLang="en-US" sz="2000" b="1" dirty="0">
                <a:solidFill>
                  <a:schemeClr val="accent2"/>
                </a:solidFill>
              </a:rPr>
              <a:t>を</a:t>
            </a:r>
            <a:r>
              <a:rPr lang="en-US" altLang="ja-JP" sz="2000" b="1" dirty="0">
                <a:solidFill>
                  <a:schemeClr val="accent2"/>
                </a:solidFill>
              </a:rPr>
              <a:t>docker hub</a:t>
            </a:r>
            <a:r>
              <a:rPr lang="ja-JP" altLang="en-US" sz="2000" b="1" dirty="0">
                <a:solidFill>
                  <a:schemeClr val="accent2"/>
                </a:solidFill>
              </a:rPr>
              <a:t>に</a:t>
            </a:r>
            <a:r>
              <a:rPr lang="en-US" altLang="ja-JP" sz="2000" b="1" dirty="0">
                <a:solidFill>
                  <a:schemeClr val="accent2"/>
                </a:solidFill>
              </a:rPr>
              <a:t>push</a:t>
            </a:r>
            <a:endParaRPr lang="ja-JP" altLang="en-US" sz="2000" b="1" dirty="0">
              <a:solidFill>
                <a:schemeClr val="accent2"/>
              </a:solidFill>
            </a:endParaRP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1C44D91F-BF11-41F6-9FE3-B93145950E9B}"/>
              </a:ext>
            </a:extLst>
          </p:cNvPr>
          <p:cNvSpPr txBox="1"/>
          <p:nvPr/>
        </p:nvSpPr>
        <p:spPr>
          <a:xfrm>
            <a:off x="392655" y="4327293"/>
            <a:ext cx="111521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b="1" dirty="0">
                <a:solidFill>
                  <a:schemeClr val="accent2"/>
                </a:solidFill>
              </a:rPr>
              <a:t>push</a:t>
            </a:r>
            <a:r>
              <a:rPr lang="ja-JP" altLang="en-US" b="1" dirty="0">
                <a:solidFill>
                  <a:schemeClr val="accent2"/>
                </a:solidFill>
              </a:rPr>
              <a:t>する際は，</a:t>
            </a:r>
            <a:r>
              <a:rPr lang="en-US" altLang="ja-JP" b="1" dirty="0" err="1">
                <a:solidFill>
                  <a:schemeClr val="accent2"/>
                </a:solidFill>
              </a:rPr>
              <a:t>Dockerimage</a:t>
            </a:r>
            <a:r>
              <a:rPr lang="ja-JP" altLang="en-US" b="1" dirty="0">
                <a:solidFill>
                  <a:schemeClr val="accent2"/>
                </a:solidFill>
              </a:rPr>
              <a:t>の名前は「</a:t>
            </a:r>
            <a:r>
              <a:rPr lang="en-US" altLang="ja-JP" b="1" dirty="0">
                <a:solidFill>
                  <a:schemeClr val="accent2"/>
                </a:solidFill>
              </a:rPr>
              <a:t>push</a:t>
            </a:r>
            <a:r>
              <a:rPr lang="ja-JP" altLang="en-US" b="1" dirty="0">
                <a:solidFill>
                  <a:schemeClr val="accent2"/>
                </a:solidFill>
              </a:rPr>
              <a:t>する先のリポジトリ名</a:t>
            </a:r>
            <a:r>
              <a:rPr lang="en-US" altLang="ja-JP" b="1" dirty="0">
                <a:solidFill>
                  <a:schemeClr val="accent2"/>
                </a:solidFill>
              </a:rPr>
              <a:t>:</a:t>
            </a:r>
            <a:r>
              <a:rPr lang="ja-JP" altLang="en-US" b="1" dirty="0">
                <a:solidFill>
                  <a:schemeClr val="accent2"/>
                </a:solidFill>
              </a:rPr>
              <a:t>タグ名」にすること</a:t>
            </a:r>
            <a:endParaRPr lang="en-US" altLang="ja-JP" b="1" dirty="0">
              <a:solidFill>
                <a:schemeClr val="accent2"/>
              </a:solidFill>
            </a:endParaRPr>
          </a:p>
          <a:p>
            <a:r>
              <a:rPr lang="ja-JP" altLang="en-US" dirty="0"/>
              <a:t>（</a:t>
            </a:r>
            <a:r>
              <a:rPr lang="en-US" altLang="ja-JP" dirty="0"/>
              <a:t>docker hub</a:t>
            </a:r>
            <a:r>
              <a:rPr lang="ja-JP" altLang="en-US" dirty="0"/>
              <a:t>に</a:t>
            </a:r>
            <a:r>
              <a:rPr lang="en-US" altLang="ja-JP" dirty="0"/>
              <a:t>push</a:t>
            </a:r>
            <a:r>
              <a:rPr lang="ja-JP" altLang="en-US" dirty="0"/>
              <a:t>する際に</a:t>
            </a:r>
            <a:r>
              <a:rPr lang="en-US" altLang="ja-JP" dirty="0" err="1"/>
              <a:t>Dockerimage</a:t>
            </a:r>
            <a:r>
              <a:rPr lang="ja-JP" altLang="en-US" dirty="0"/>
              <a:t>を参照して，そのリポジトリに</a:t>
            </a:r>
            <a:r>
              <a:rPr lang="en-US" altLang="ja-JP" dirty="0"/>
              <a:t>push</a:t>
            </a:r>
            <a:r>
              <a:rPr lang="ja-JP" altLang="en-US" dirty="0"/>
              <a:t>するため）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18542809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A017BCB-0F35-45E0-B6AE-256346894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コマンド一覧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A862B96-E95F-4710-B7A0-66054BDAE7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ja-JP" dirty="0"/>
              <a:t>docker</a:t>
            </a:r>
            <a:r>
              <a:rPr lang="ja-JP" altLang="en-US" dirty="0"/>
              <a:t>で使用することの多いコマンド</a:t>
            </a:r>
            <a:endParaRPr lang="en-US" altLang="ja-JP" dirty="0"/>
          </a:p>
          <a:p>
            <a:pPr>
              <a:lnSpc>
                <a:spcPct val="100000"/>
              </a:lnSpc>
            </a:pPr>
            <a:r>
              <a:rPr lang="en-US" altLang="ja-JP" sz="2000" dirty="0"/>
              <a:t>(</a:t>
            </a:r>
            <a:r>
              <a:rPr lang="en-US" altLang="ja-JP" sz="2000" dirty="0" err="1"/>
              <a:t>Dockerimage</a:t>
            </a:r>
            <a:r>
              <a:rPr lang="ja-JP" altLang="en-US" sz="2000" dirty="0" err="1"/>
              <a:t>，</a:t>
            </a:r>
            <a:r>
              <a:rPr lang="en-US" altLang="ja-JP" sz="2000" dirty="0" err="1"/>
              <a:t>containar</a:t>
            </a:r>
            <a:r>
              <a:rPr lang="ja-JP" altLang="en-US" sz="2000" dirty="0"/>
              <a:t>を指定する場合，</a:t>
            </a:r>
            <a:r>
              <a:rPr lang="en-US" altLang="ja-JP" sz="2000" dirty="0"/>
              <a:t>ID</a:t>
            </a:r>
            <a:r>
              <a:rPr lang="ja-JP" altLang="en-US" sz="2000" dirty="0"/>
              <a:t>か名前のどちらかを指定</a:t>
            </a:r>
            <a:r>
              <a:rPr lang="en-US" altLang="ja-JP" sz="2000" dirty="0"/>
              <a:t>)</a:t>
            </a:r>
            <a:endParaRPr lang="ja-JP" altLang="en-US" sz="2000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25102264-941F-4D6B-AC09-C3A54C801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21661-B2A8-457F-930E-F617AD024F3F}" type="slidenum">
              <a:rPr lang="ja-JP" altLang="en-US" smtClean="0"/>
              <a:pPr/>
              <a:t>57</a:t>
            </a:fld>
            <a:endParaRPr lang="ja-JP" altLang="en-US" dirty="0"/>
          </a:p>
        </p:txBody>
      </p:sp>
      <p:sp>
        <p:nvSpPr>
          <p:cNvPr id="5" name="コンテンツ プレースホルダー 4">
            <a:extLst>
              <a:ext uri="{FF2B5EF4-FFF2-40B4-BE49-F238E27FC236}">
                <a16:creationId xmlns:a16="http://schemas.microsoft.com/office/drawing/2014/main" id="{12B2201C-3E99-4ACB-8AE7-4F23C9DE545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A8A57D0A-BC67-455A-BBB0-817EF0EBDEE2}"/>
              </a:ext>
            </a:extLst>
          </p:cNvPr>
          <p:cNvSpPr/>
          <p:nvPr/>
        </p:nvSpPr>
        <p:spPr>
          <a:xfrm>
            <a:off x="402079" y="2097923"/>
            <a:ext cx="11152166" cy="46049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2400" dirty="0">
                <a:solidFill>
                  <a:schemeClr val="tx1"/>
                </a:solidFill>
              </a:rPr>
              <a:t>$ docker rm &lt;container&gt; </a:t>
            </a:r>
            <a:endParaRPr kumimoji="1" lang="ja-JP" altLang="en-US" sz="2400" dirty="0">
              <a:solidFill>
                <a:schemeClr val="tx1"/>
              </a:solidFill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AE1241C2-1B77-4BD6-B41F-725772423EBA}"/>
              </a:ext>
            </a:extLst>
          </p:cNvPr>
          <p:cNvSpPr/>
          <p:nvPr/>
        </p:nvSpPr>
        <p:spPr>
          <a:xfrm>
            <a:off x="9455081" y="2162519"/>
            <a:ext cx="209916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2000" b="1" dirty="0">
                <a:solidFill>
                  <a:schemeClr val="accent2"/>
                </a:solidFill>
              </a:rPr>
              <a:t>コンテナを削除</a:t>
            </a: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4ECFD056-A491-4627-BFB3-A28AE9ED7E74}"/>
              </a:ext>
            </a:extLst>
          </p:cNvPr>
          <p:cNvSpPr/>
          <p:nvPr/>
        </p:nvSpPr>
        <p:spPr>
          <a:xfrm>
            <a:off x="402079" y="3104216"/>
            <a:ext cx="11152166" cy="46049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2400" dirty="0">
                <a:solidFill>
                  <a:schemeClr val="tx1"/>
                </a:solidFill>
              </a:rPr>
              <a:t>$ docker stop &lt;</a:t>
            </a:r>
            <a:r>
              <a:rPr kumimoji="1" lang="en-US" altLang="ja-JP" sz="2400" dirty="0" err="1">
                <a:solidFill>
                  <a:schemeClr val="tx1"/>
                </a:solidFill>
              </a:rPr>
              <a:t>contaner</a:t>
            </a:r>
            <a:r>
              <a:rPr kumimoji="1" lang="en-US" altLang="ja-JP" sz="2400" dirty="0">
                <a:solidFill>
                  <a:schemeClr val="tx1"/>
                </a:solidFill>
              </a:rPr>
              <a:t>&gt;</a:t>
            </a:r>
            <a:endParaRPr kumimoji="1" lang="ja-JP" altLang="en-US" sz="2400" dirty="0">
              <a:solidFill>
                <a:schemeClr val="tx1"/>
              </a:solidFill>
            </a:endParaRPr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500FD22E-0795-425D-9E1B-79220D4C8B51}"/>
              </a:ext>
            </a:extLst>
          </p:cNvPr>
          <p:cNvSpPr/>
          <p:nvPr/>
        </p:nvSpPr>
        <p:spPr>
          <a:xfrm>
            <a:off x="9455082" y="3168812"/>
            <a:ext cx="213385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2000" b="1" dirty="0">
                <a:solidFill>
                  <a:schemeClr val="accent2"/>
                </a:solidFill>
              </a:rPr>
              <a:t>コンテナを停止</a:t>
            </a: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FA34EEE7-C283-4EEE-AAFF-D4D8B7052BF8}"/>
              </a:ext>
            </a:extLst>
          </p:cNvPr>
          <p:cNvSpPr txBox="1"/>
          <p:nvPr/>
        </p:nvSpPr>
        <p:spPr>
          <a:xfrm>
            <a:off x="348187" y="2570890"/>
            <a:ext cx="111521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停止していないコンテナは削除不可</a:t>
            </a:r>
            <a:endParaRPr lang="en-US" altLang="ja-JP" dirty="0"/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8CD99CE5-811C-4BAC-9BD9-C418E29603E9}"/>
              </a:ext>
            </a:extLst>
          </p:cNvPr>
          <p:cNvSpPr/>
          <p:nvPr/>
        </p:nvSpPr>
        <p:spPr>
          <a:xfrm>
            <a:off x="402079" y="3885159"/>
            <a:ext cx="11152166" cy="46049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2400" dirty="0">
                <a:solidFill>
                  <a:schemeClr val="tx1"/>
                </a:solidFill>
              </a:rPr>
              <a:t>$ docker system prune</a:t>
            </a:r>
            <a:endParaRPr kumimoji="1" lang="ja-JP" altLang="en-US" sz="2400" dirty="0">
              <a:solidFill>
                <a:schemeClr val="tx1"/>
              </a:solidFill>
            </a:endParaRPr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B90B12D3-5A37-48DA-803D-4216B5725EE0}"/>
              </a:ext>
            </a:extLst>
          </p:cNvPr>
          <p:cNvSpPr/>
          <p:nvPr/>
        </p:nvSpPr>
        <p:spPr>
          <a:xfrm>
            <a:off x="3544476" y="3933559"/>
            <a:ext cx="817945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2000" b="1" dirty="0">
                <a:solidFill>
                  <a:schemeClr val="accent2"/>
                </a:solidFill>
              </a:rPr>
              <a:t>停止しているコンテナ，名前のついていない</a:t>
            </a:r>
            <a:r>
              <a:rPr lang="en-US" altLang="ja-JP" sz="2000" b="1" dirty="0" err="1">
                <a:solidFill>
                  <a:schemeClr val="accent2"/>
                </a:solidFill>
              </a:rPr>
              <a:t>dockerimage</a:t>
            </a:r>
            <a:r>
              <a:rPr lang="ja-JP" altLang="en-US" sz="2000" b="1" dirty="0">
                <a:solidFill>
                  <a:schemeClr val="accent2"/>
                </a:solidFill>
              </a:rPr>
              <a:t>を全て削除</a:t>
            </a: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2E130AD6-1B5F-4476-A91A-44CF75671407}"/>
              </a:ext>
            </a:extLst>
          </p:cNvPr>
          <p:cNvSpPr/>
          <p:nvPr/>
        </p:nvSpPr>
        <p:spPr>
          <a:xfrm>
            <a:off x="402079" y="4626001"/>
            <a:ext cx="11152166" cy="46049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2400" dirty="0">
                <a:solidFill>
                  <a:schemeClr val="tx1"/>
                </a:solidFill>
              </a:rPr>
              <a:t>$ docker </a:t>
            </a:r>
            <a:r>
              <a:rPr kumimoji="1" lang="en-US" altLang="ja-JP" sz="2400" dirty="0" err="1">
                <a:solidFill>
                  <a:schemeClr val="tx1"/>
                </a:solidFill>
              </a:rPr>
              <a:t>rmi</a:t>
            </a:r>
            <a:r>
              <a:rPr kumimoji="1" lang="en-US" altLang="ja-JP" sz="2400" dirty="0">
                <a:solidFill>
                  <a:schemeClr val="tx1"/>
                </a:solidFill>
              </a:rPr>
              <a:t> &lt;</a:t>
            </a:r>
            <a:r>
              <a:rPr lang="en-US" altLang="ja-JP" sz="2400" dirty="0" err="1">
                <a:solidFill>
                  <a:schemeClr val="tx1"/>
                </a:solidFill>
              </a:rPr>
              <a:t>Dockerimage</a:t>
            </a:r>
            <a:r>
              <a:rPr kumimoji="1" lang="en-US" altLang="ja-JP" sz="2400" dirty="0">
                <a:solidFill>
                  <a:schemeClr val="tx1"/>
                </a:solidFill>
              </a:rPr>
              <a:t>&gt; </a:t>
            </a:r>
            <a:endParaRPr kumimoji="1" lang="ja-JP" altLang="en-US" sz="2400" dirty="0">
              <a:solidFill>
                <a:schemeClr val="tx1"/>
              </a:solidFill>
            </a:endParaRP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6A86BDB8-FD39-4E0A-AA00-B390DAFBDC37}"/>
              </a:ext>
            </a:extLst>
          </p:cNvPr>
          <p:cNvSpPr/>
          <p:nvPr/>
        </p:nvSpPr>
        <p:spPr>
          <a:xfrm>
            <a:off x="8917757" y="4690597"/>
            <a:ext cx="263648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2000" b="1" dirty="0" err="1">
                <a:solidFill>
                  <a:schemeClr val="accent2"/>
                </a:solidFill>
              </a:rPr>
              <a:t>Dockerimage</a:t>
            </a:r>
            <a:r>
              <a:rPr lang="ja-JP" altLang="en-US" sz="2000" b="1" dirty="0">
                <a:solidFill>
                  <a:schemeClr val="accent2"/>
                </a:solidFill>
              </a:rPr>
              <a:t>を削除</a:t>
            </a:r>
          </a:p>
        </p:txBody>
      </p:sp>
    </p:spTree>
    <p:extLst>
      <p:ext uri="{BB962C8B-B14F-4D97-AF65-F5344CB8AC3E}">
        <p14:creationId xmlns:p14="http://schemas.microsoft.com/office/powerpoint/2010/main" val="101458847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12B96B3-19AB-450B-A094-1E61E2B88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コマンド一覧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A8994EC-C317-4DBB-BE99-FE01260FBA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コンテナ内で使用できるコマンド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0C24F390-79DB-47F9-846C-E122841D8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21661-B2A8-457F-930E-F617AD024F3F}" type="slidenum">
              <a:rPr lang="ja-JP" altLang="en-US" smtClean="0"/>
              <a:pPr/>
              <a:t>58</a:t>
            </a:fld>
            <a:endParaRPr lang="ja-JP" altLang="en-US" dirty="0"/>
          </a:p>
        </p:txBody>
      </p:sp>
      <p:sp>
        <p:nvSpPr>
          <p:cNvPr id="5" name="コンテンツ プレースホルダー 4">
            <a:extLst>
              <a:ext uri="{FF2B5EF4-FFF2-40B4-BE49-F238E27FC236}">
                <a16:creationId xmlns:a16="http://schemas.microsoft.com/office/drawing/2014/main" id="{ED9E9FF6-B431-4D11-A3D8-E04A7C83918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C3207C47-6CE5-4566-B556-14BB7C02522D}"/>
              </a:ext>
            </a:extLst>
          </p:cNvPr>
          <p:cNvSpPr/>
          <p:nvPr/>
        </p:nvSpPr>
        <p:spPr>
          <a:xfrm>
            <a:off x="449214" y="2161383"/>
            <a:ext cx="11152166" cy="46049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2400" dirty="0">
                <a:solidFill>
                  <a:schemeClr val="tx1"/>
                </a:solidFill>
              </a:rPr>
              <a:t>$ exit</a:t>
            </a:r>
            <a:endParaRPr kumimoji="1" lang="ja-JP" altLang="en-US" sz="2400" dirty="0">
              <a:solidFill>
                <a:schemeClr val="tx1"/>
              </a:solidFill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64731B6B-851D-4294-8924-B76A24CCC1BB}"/>
              </a:ext>
            </a:extLst>
          </p:cNvPr>
          <p:cNvSpPr/>
          <p:nvPr/>
        </p:nvSpPr>
        <p:spPr>
          <a:xfrm>
            <a:off x="449214" y="2787523"/>
            <a:ext cx="11152166" cy="46049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2400" dirty="0">
                <a:solidFill>
                  <a:schemeClr val="tx1"/>
                </a:solidFill>
              </a:rPr>
              <a:t>$ </a:t>
            </a:r>
            <a:r>
              <a:rPr kumimoji="1" lang="en-US" altLang="ja-JP" sz="2400" dirty="0" err="1">
                <a:solidFill>
                  <a:schemeClr val="tx1"/>
                </a:solidFill>
              </a:rPr>
              <a:t>detatch</a:t>
            </a:r>
            <a:endParaRPr kumimoji="1" lang="ja-JP" altLang="en-US" sz="2400" dirty="0">
              <a:solidFill>
                <a:schemeClr val="tx1"/>
              </a:solidFill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A225A19E-45F7-4D98-8AED-1D7E601C95E0}"/>
              </a:ext>
            </a:extLst>
          </p:cNvPr>
          <p:cNvSpPr/>
          <p:nvPr/>
        </p:nvSpPr>
        <p:spPr>
          <a:xfrm>
            <a:off x="5973449" y="2191576"/>
            <a:ext cx="552423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2000" b="1" dirty="0">
                <a:solidFill>
                  <a:schemeClr val="accent2"/>
                </a:solidFill>
              </a:rPr>
              <a:t>コンテナから抜ける（抜けた後コンテナ停止）</a:t>
            </a: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89058FA6-524B-4B88-B4E9-C778CF9E7BCE}"/>
              </a:ext>
            </a:extLst>
          </p:cNvPr>
          <p:cNvSpPr/>
          <p:nvPr/>
        </p:nvSpPr>
        <p:spPr>
          <a:xfrm>
            <a:off x="5432676" y="2833892"/>
            <a:ext cx="629125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2000" b="1" dirty="0">
                <a:solidFill>
                  <a:schemeClr val="accent2"/>
                </a:solidFill>
              </a:rPr>
              <a:t>コンテナから抜ける（抜けた後もコンテナ動作継続）</a:t>
            </a:r>
          </a:p>
        </p:txBody>
      </p:sp>
    </p:spTree>
    <p:extLst>
      <p:ext uri="{BB962C8B-B14F-4D97-AF65-F5344CB8AC3E}">
        <p14:creationId xmlns:p14="http://schemas.microsoft.com/office/powerpoint/2010/main" val="423321087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4794F73-786B-4B21-827D-193CCC4AEE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参考資料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8DE6C4F-01D5-4221-9A4D-0C470C3844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9215" y="1183597"/>
            <a:ext cx="11029615" cy="3105599"/>
          </a:xfrm>
        </p:spPr>
        <p:txBody>
          <a:bodyPr>
            <a:normAutofit/>
          </a:bodyPr>
          <a:lstStyle/>
          <a:p>
            <a:r>
              <a:rPr lang="ja-JP" altLang="en-US" dirty="0"/>
              <a:t>参考サイト（</a:t>
            </a:r>
            <a:r>
              <a:rPr lang="ja-JP" altLang="en-US" b="1" dirty="0">
                <a:solidFill>
                  <a:schemeClr val="accent2"/>
                </a:solidFill>
              </a:rPr>
              <a:t>超おすすめ</a:t>
            </a:r>
            <a:r>
              <a:rPr lang="ja-JP" altLang="en-US" dirty="0"/>
              <a:t>）</a:t>
            </a:r>
            <a:endParaRPr lang="en-US" altLang="ja-JP" dirty="0"/>
          </a:p>
          <a:p>
            <a:r>
              <a:rPr lang="en-US" altLang="ja-JP" dirty="0">
                <a:hlinkClick r:id="rId2"/>
              </a:rPr>
              <a:t>https://datawokagaku.com/docker_lecture/</a:t>
            </a:r>
            <a:endParaRPr lang="en-US" altLang="ja-JP" dirty="0"/>
          </a:p>
          <a:p>
            <a:r>
              <a:rPr lang="ja-JP" altLang="en-US" dirty="0"/>
              <a:t>↑セールは行わないとのことなので，期間限定の割引クーポンを使用して講座を購入することをおすすめします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96EA9A24-BBAC-4BC9-83DE-BFE1993292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21661-B2A8-457F-930E-F617AD024F3F}" type="slidenum">
              <a:rPr lang="ja-JP" altLang="en-US" smtClean="0"/>
              <a:pPr/>
              <a:t>59</a:t>
            </a:fld>
            <a:endParaRPr lang="ja-JP" altLang="en-US" dirty="0"/>
          </a:p>
        </p:txBody>
      </p:sp>
      <p:sp>
        <p:nvSpPr>
          <p:cNvPr id="5" name="コンテンツ プレースホルダー 4">
            <a:extLst>
              <a:ext uri="{FF2B5EF4-FFF2-40B4-BE49-F238E27FC236}">
                <a16:creationId xmlns:a16="http://schemas.microsoft.com/office/drawing/2014/main" id="{85838DE6-ADA6-441F-AB73-449CD8510C4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354494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タイトル 5">
            <a:extLst>
              <a:ext uri="{FF2B5EF4-FFF2-40B4-BE49-F238E27FC236}">
                <a16:creationId xmlns:a16="http://schemas.microsoft.com/office/drawing/2014/main" id="{50A5E7AC-508A-422C-9CE0-E3F2113AE6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2.Docker file</a:t>
            </a:r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24D0E1B0-F1F5-4BC5-9F62-7137CE824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21661-B2A8-457F-930E-F617AD024F3F}" type="slidenum">
              <a:rPr lang="ja-JP" altLang="en-US" smtClean="0"/>
              <a:pPr/>
              <a:t>6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834916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四角形: 角を丸くする 8">
            <a:extLst>
              <a:ext uri="{FF2B5EF4-FFF2-40B4-BE49-F238E27FC236}">
                <a16:creationId xmlns:a16="http://schemas.microsoft.com/office/drawing/2014/main" id="{29884678-708E-4975-B2D0-FD4BA039BE57}"/>
              </a:ext>
            </a:extLst>
          </p:cNvPr>
          <p:cNvSpPr/>
          <p:nvPr/>
        </p:nvSpPr>
        <p:spPr>
          <a:xfrm>
            <a:off x="4731052" y="1227685"/>
            <a:ext cx="6579910" cy="5477916"/>
          </a:xfrm>
          <a:prstGeom prst="roundRect">
            <a:avLst>
              <a:gd name="adj" fmla="val 4844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95298FB5-0A07-4A47-82B6-690FAF0CC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/>
              <a:t>Dockerfile</a:t>
            </a:r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9763017-8CBC-459D-BFB0-4DED902678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21661-B2A8-457F-930E-F617AD024F3F}" type="slidenum">
              <a:rPr lang="ja-JP" altLang="en-US" smtClean="0"/>
              <a:pPr/>
              <a:t>7</a:t>
            </a:fld>
            <a:endParaRPr lang="ja-JP" altLang="en-US" dirty="0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D43D8DDA-C186-4CA0-948A-00A59D83A46B}"/>
              </a:ext>
            </a:extLst>
          </p:cNvPr>
          <p:cNvSpPr/>
          <p:nvPr/>
        </p:nvSpPr>
        <p:spPr>
          <a:xfrm>
            <a:off x="892725" y="2497190"/>
            <a:ext cx="2774750" cy="116000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dirty="0">
                <a:solidFill>
                  <a:schemeClr val="tx1"/>
                </a:solidFill>
              </a:rPr>
              <a:t>Docker file</a:t>
            </a:r>
            <a:endParaRPr kumimoji="1" lang="ja-JP" altLang="en-US" sz="4000" dirty="0">
              <a:solidFill>
                <a:schemeClr val="tx1"/>
              </a:solidFill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A74520B4-683E-441F-8AEC-CAB9AD76509A}"/>
              </a:ext>
            </a:extLst>
          </p:cNvPr>
          <p:cNvSpPr/>
          <p:nvPr/>
        </p:nvSpPr>
        <p:spPr>
          <a:xfrm>
            <a:off x="4973007" y="1452884"/>
            <a:ext cx="6096000" cy="507831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dirty="0"/>
              <a:t>FROM </a:t>
            </a:r>
            <a:r>
              <a:rPr lang="en-US" altLang="ja-JP" dirty="0" err="1"/>
              <a:t>nvidia</a:t>
            </a:r>
            <a:r>
              <a:rPr lang="en-US" altLang="ja-JP" dirty="0"/>
              <a:t>/cuda:9.0-cudnn7-devel-ubuntu16.04</a:t>
            </a:r>
          </a:p>
          <a:p>
            <a:r>
              <a:rPr lang="en-US" altLang="ja-JP" dirty="0"/>
              <a:t>RUN apt-get update &amp;&amp; apt-get install -y /</a:t>
            </a:r>
          </a:p>
          <a:p>
            <a:r>
              <a:rPr lang="en-US" altLang="ja-JP" dirty="0"/>
              <a:t>    </a:t>
            </a:r>
            <a:r>
              <a:rPr lang="en-US" altLang="ja-JP" dirty="0" err="1"/>
              <a:t>sudo</a:t>
            </a:r>
            <a:r>
              <a:rPr lang="en-US" altLang="ja-JP" dirty="0"/>
              <a:t> /</a:t>
            </a:r>
          </a:p>
          <a:p>
            <a:r>
              <a:rPr lang="en-US" altLang="ja-JP" dirty="0"/>
              <a:t>    </a:t>
            </a:r>
            <a:r>
              <a:rPr lang="en-US" altLang="ja-JP" dirty="0" err="1"/>
              <a:t>wget</a:t>
            </a:r>
            <a:r>
              <a:rPr lang="en-US" altLang="ja-JP" dirty="0"/>
              <a:t> /</a:t>
            </a:r>
          </a:p>
          <a:p>
            <a:r>
              <a:rPr lang="en-US" altLang="ja-JP" dirty="0"/>
              <a:t>    vim</a:t>
            </a:r>
          </a:p>
          <a:p>
            <a:r>
              <a:rPr lang="en-US" altLang="ja-JP" dirty="0"/>
              <a:t>WORKDIR /opt</a:t>
            </a:r>
          </a:p>
          <a:p>
            <a:r>
              <a:rPr lang="en-US" altLang="ja-JP" dirty="0"/>
              <a:t>RUN </a:t>
            </a:r>
            <a:r>
              <a:rPr lang="en-US" altLang="ja-JP" dirty="0" err="1"/>
              <a:t>wget</a:t>
            </a:r>
            <a:r>
              <a:rPr lang="en-US" altLang="ja-JP" dirty="0"/>
              <a:t> https://repo.anaconda.com/archive/Anaconda3-2020.02-Linux-x86_64.sh &amp;&amp; /</a:t>
            </a:r>
          </a:p>
          <a:p>
            <a:r>
              <a:rPr lang="en-US" altLang="ja-JP" dirty="0"/>
              <a:t>    </a:t>
            </a:r>
            <a:r>
              <a:rPr lang="en-US" altLang="ja-JP" dirty="0" err="1"/>
              <a:t>sh</a:t>
            </a:r>
            <a:r>
              <a:rPr lang="en-US" altLang="ja-JP" dirty="0"/>
              <a:t> Anaconda3-2020.02-Linux-x86_64.sh -b -p /opt/anaconda3 &amp;&amp; /</a:t>
            </a:r>
          </a:p>
          <a:p>
            <a:r>
              <a:rPr lang="en-US" altLang="ja-JP" dirty="0"/>
              <a:t>    rm -f Anaconda3-2020.02-Linux-x86_64.sh</a:t>
            </a:r>
          </a:p>
          <a:p>
            <a:r>
              <a:rPr lang="en-US" altLang="ja-JP" dirty="0"/>
              <a:t>ENV PATH /opt/anaconda3/bin:$PATH</a:t>
            </a:r>
          </a:p>
          <a:p>
            <a:r>
              <a:rPr lang="en-US" altLang="ja-JP" dirty="0"/>
              <a:t>RUN pip install --upgrade pip &amp;&amp; pip install /</a:t>
            </a:r>
          </a:p>
          <a:p>
            <a:r>
              <a:rPr lang="en-US" altLang="ja-JP" dirty="0"/>
              <a:t>cupy-cuda90==5.3.0 /</a:t>
            </a:r>
          </a:p>
          <a:p>
            <a:r>
              <a:rPr lang="en-US" altLang="ja-JP" dirty="0"/>
              <a:t>    </a:t>
            </a:r>
            <a:r>
              <a:rPr lang="en-US" altLang="ja-JP" dirty="0" err="1"/>
              <a:t>chainer</a:t>
            </a:r>
            <a:r>
              <a:rPr lang="en-US" altLang="ja-JP" dirty="0"/>
              <a:t>==5.3.0</a:t>
            </a:r>
          </a:p>
          <a:p>
            <a:r>
              <a:rPr lang="en-US" altLang="ja-JP" dirty="0"/>
              <a:t>WORKDIR /</a:t>
            </a:r>
          </a:p>
          <a:p>
            <a:r>
              <a:rPr lang="en-US" altLang="ja-JP" dirty="0"/>
              <a:t>CMD ["/bin/bash"]</a:t>
            </a:r>
            <a:endParaRPr lang="ja-JP" altLang="en-US" dirty="0"/>
          </a:p>
        </p:txBody>
      </p:sp>
      <p:sp>
        <p:nvSpPr>
          <p:cNvPr id="10" name="二等辺三角形 9">
            <a:extLst>
              <a:ext uri="{FF2B5EF4-FFF2-40B4-BE49-F238E27FC236}">
                <a16:creationId xmlns:a16="http://schemas.microsoft.com/office/drawing/2014/main" id="{21894DB8-58A5-41DD-9C7A-DCFF41E4561F}"/>
              </a:ext>
            </a:extLst>
          </p:cNvPr>
          <p:cNvSpPr/>
          <p:nvPr/>
        </p:nvSpPr>
        <p:spPr>
          <a:xfrm rot="16200000">
            <a:off x="3979506" y="3193116"/>
            <a:ext cx="655163" cy="1261344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839434D5-68FB-4481-82F2-520B6D1CA4D4}"/>
              </a:ext>
            </a:extLst>
          </p:cNvPr>
          <p:cNvSpPr txBox="1"/>
          <p:nvPr/>
        </p:nvSpPr>
        <p:spPr>
          <a:xfrm>
            <a:off x="731235" y="3740033"/>
            <a:ext cx="29362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400" dirty="0"/>
              <a:t>環境構築のための</a:t>
            </a:r>
            <a:endParaRPr kumimoji="1" lang="en-US" altLang="ja-JP" sz="2400" dirty="0"/>
          </a:p>
          <a:p>
            <a:pPr algn="ctr"/>
            <a:r>
              <a:rPr lang="ja-JP" altLang="en-US" sz="2400" dirty="0"/>
              <a:t>情報を記述したもの</a:t>
            </a:r>
            <a:endParaRPr lang="en-US" altLang="ja-JP" sz="2400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42551B76-6F2F-4292-8B38-6AA3D3B14608}"/>
              </a:ext>
            </a:extLst>
          </p:cNvPr>
          <p:cNvSpPr txBox="1"/>
          <p:nvPr/>
        </p:nvSpPr>
        <p:spPr>
          <a:xfrm>
            <a:off x="672795" y="4593144"/>
            <a:ext cx="321460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accent2"/>
                </a:solidFill>
              </a:rPr>
              <a:t>Docker file</a:t>
            </a:r>
            <a:r>
              <a:rPr kumimoji="1" lang="ja-JP" altLang="en-US" b="1" dirty="0">
                <a:solidFill>
                  <a:schemeClr val="accent2"/>
                </a:solidFill>
              </a:rPr>
              <a:t>の名前は</a:t>
            </a:r>
            <a:r>
              <a:rPr lang="ja-JP" altLang="en-US" b="1" dirty="0">
                <a:solidFill>
                  <a:schemeClr val="accent2"/>
                </a:solidFill>
              </a:rPr>
              <a:t>「</a:t>
            </a:r>
            <a:r>
              <a:rPr lang="en-US" altLang="ja-JP" b="1" dirty="0">
                <a:solidFill>
                  <a:schemeClr val="accent2"/>
                </a:solidFill>
              </a:rPr>
              <a:t>Docker file</a:t>
            </a:r>
            <a:r>
              <a:rPr lang="ja-JP" altLang="en-US" b="1" dirty="0">
                <a:solidFill>
                  <a:schemeClr val="accent2"/>
                </a:solidFill>
              </a:rPr>
              <a:t>」にする</a:t>
            </a:r>
            <a:r>
              <a:rPr lang="ja-JP" altLang="en-US" dirty="0"/>
              <a:t>こと</a:t>
            </a:r>
            <a:endParaRPr lang="en-US" altLang="ja-JP" dirty="0"/>
          </a:p>
          <a:p>
            <a:pPr algn="ctr"/>
            <a:r>
              <a:rPr kumimoji="1" lang="en-US" altLang="ja-JP" dirty="0"/>
              <a:t>※ build</a:t>
            </a:r>
            <a:r>
              <a:rPr kumimoji="1" lang="ja-JP" altLang="en-US" dirty="0"/>
              <a:t>の際「</a:t>
            </a:r>
            <a:r>
              <a:rPr kumimoji="1" lang="en-US" altLang="ja-JP" dirty="0"/>
              <a:t>Docker file</a:t>
            </a:r>
            <a:r>
              <a:rPr lang="ja-JP" altLang="en-US" dirty="0"/>
              <a:t>」という名前のファイルを探して</a:t>
            </a:r>
            <a:r>
              <a:rPr lang="en-US" altLang="ja-JP" dirty="0"/>
              <a:t>build</a:t>
            </a:r>
            <a:r>
              <a:rPr lang="ja-JP" altLang="en-US" dirty="0"/>
              <a:t>するため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8345389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6575EA3-9554-4E41-9647-C6F050F97F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instruction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7691C75-1468-461B-8CE5-93EA87D263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instruction</a:t>
            </a:r>
            <a:r>
              <a:rPr kumimoji="1" lang="ja-JP" altLang="en-US" dirty="0"/>
              <a:t>：</a:t>
            </a:r>
            <a:r>
              <a:rPr kumimoji="1" lang="en-US" altLang="ja-JP" dirty="0"/>
              <a:t>Docker file</a:t>
            </a:r>
            <a:r>
              <a:rPr kumimoji="1" lang="ja-JP" altLang="en-US" dirty="0"/>
              <a:t>に記述する際のコマンドのようなもの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599EE38-283F-47B1-887D-3C1E75140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21661-B2A8-457F-930E-F617AD024F3F}" type="slidenum">
              <a:rPr lang="ja-JP" altLang="en-US" smtClean="0"/>
              <a:pPr/>
              <a:t>8</a:t>
            </a:fld>
            <a:endParaRPr lang="ja-JP" alt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B87AB1FF-52B8-4756-956E-2F3E306F222B}"/>
              </a:ext>
            </a:extLst>
          </p:cNvPr>
          <p:cNvSpPr txBox="1"/>
          <p:nvPr/>
        </p:nvSpPr>
        <p:spPr>
          <a:xfrm>
            <a:off x="1412240" y="2049969"/>
            <a:ext cx="9367520" cy="453970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kumimoji="1" lang="en-US" altLang="ja-JP" sz="2800" dirty="0"/>
              <a:t>FROM &lt;base-Docker-image&gt;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kumimoji="1" lang="ja-JP" altLang="en-US" sz="2800" dirty="0"/>
              <a:t>説明：ベースの</a:t>
            </a:r>
            <a:r>
              <a:rPr kumimoji="1" lang="en-US" altLang="ja-JP" sz="2800" dirty="0"/>
              <a:t>image</a:t>
            </a:r>
            <a:r>
              <a:rPr kumimoji="1" lang="ja-JP" altLang="en-US" sz="2800" dirty="0"/>
              <a:t>（主に</a:t>
            </a:r>
            <a:r>
              <a:rPr kumimoji="1" lang="en-US" altLang="ja-JP" sz="2800" dirty="0"/>
              <a:t>ubuntu</a:t>
            </a:r>
            <a:r>
              <a:rPr lang="ja-JP" altLang="en-US" sz="2800" dirty="0"/>
              <a:t>等の</a:t>
            </a:r>
            <a:r>
              <a:rPr lang="en-US" altLang="ja-JP" sz="2800" dirty="0"/>
              <a:t>OS</a:t>
            </a:r>
            <a:r>
              <a:rPr kumimoji="1" lang="ja-JP" altLang="en-US" sz="2800" dirty="0"/>
              <a:t>）を指定</a:t>
            </a:r>
            <a:endParaRPr kumimoji="1" lang="en-US" altLang="ja-JP" sz="2800" dirty="0"/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kumimoji="1" lang="en-US" altLang="ja-JP" sz="2800" dirty="0"/>
              <a:t>RUN &lt;command&gt;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ja-JP" altLang="en-US" sz="2800" dirty="0"/>
              <a:t>説明： </a:t>
            </a:r>
            <a:r>
              <a:rPr lang="en-US" altLang="ja-JP" sz="2800" dirty="0"/>
              <a:t>FROM</a:t>
            </a:r>
            <a:r>
              <a:rPr lang="ja-JP" altLang="en-US" sz="2800" dirty="0"/>
              <a:t>で指定した</a:t>
            </a:r>
            <a:r>
              <a:rPr lang="en-US" altLang="ja-JP" sz="2800" dirty="0"/>
              <a:t>OS</a:t>
            </a:r>
            <a:r>
              <a:rPr lang="ja-JP" altLang="en-US" sz="2800" dirty="0"/>
              <a:t>で使用できるコマンドを実行</a:t>
            </a:r>
            <a:endParaRPr kumimoji="1" lang="en-US" altLang="ja-JP" sz="2800" dirty="0"/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altLang="ja-JP" sz="2800" dirty="0"/>
              <a:t>ENV &lt;path&gt;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ja-JP" altLang="en-US" sz="2800" dirty="0"/>
              <a:t>説明： </a:t>
            </a:r>
            <a:r>
              <a:rPr lang="en-US" altLang="ja-JP" sz="2800" dirty="0"/>
              <a:t>path</a:t>
            </a:r>
            <a:r>
              <a:rPr lang="ja-JP" altLang="en-US" sz="2800" dirty="0"/>
              <a:t>を通す（インストールしたパッケージ等の）</a:t>
            </a:r>
            <a:endParaRPr lang="en-US" altLang="ja-JP" sz="2800" dirty="0"/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kumimoji="1" lang="en-US" altLang="ja-JP" sz="2800" dirty="0"/>
              <a:t>CMD &lt;command&gt;</a:t>
            </a:r>
          </a:p>
          <a:p>
            <a:r>
              <a:rPr lang="ja-JP" altLang="en-US" sz="2800" dirty="0"/>
              <a:t>説明：</a:t>
            </a:r>
            <a:r>
              <a:rPr kumimoji="1" lang="ja-JP" altLang="en-US" sz="2800" dirty="0"/>
              <a:t>コンテナ生成時に実行されるコマンドを指定</a:t>
            </a:r>
          </a:p>
        </p:txBody>
      </p:sp>
    </p:spTree>
    <p:extLst>
      <p:ext uri="{BB962C8B-B14F-4D97-AF65-F5344CB8AC3E}">
        <p14:creationId xmlns:p14="http://schemas.microsoft.com/office/powerpoint/2010/main" val="42084048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285EF67B-25D0-4BF4-977A-0C1669D1926F}"/>
              </a:ext>
            </a:extLst>
          </p:cNvPr>
          <p:cNvSpPr/>
          <p:nvPr/>
        </p:nvSpPr>
        <p:spPr>
          <a:xfrm>
            <a:off x="7853319" y="3230065"/>
            <a:ext cx="3403961" cy="19893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95298FB5-0A07-4A47-82B6-690FAF0CC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FROM</a:t>
            </a:r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9763017-8CBC-459D-BFB0-4DED902678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21661-B2A8-457F-930E-F617AD024F3F}" type="slidenum">
              <a:rPr lang="ja-JP" altLang="en-US" smtClean="0"/>
              <a:pPr/>
              <a:t>9</a:t>
            </a:fld>
            <a:endParaRPr lang="ja-JP" altLang="en-US" dirty="0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A74520B4-683E-441F-8AEC-CAB9AD76509A}"/>
              </a:ext>
            </a:extLst>
          </p:cNvPr>
          <p:cNvSpPr/>
          <p:nvPr/>
        </p:nvSpPr>
        <p:spPr>
          <a:xfrm>
            <a:off x="433633" y="2402165"/>
            <a:ext cx="11167748" cy="58477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3200" dirty="0"/>
              <a:t>FROM </a:t>
            </a:r>
            <a:r>
              <a:rPr lang="en-US" altLang="ja-JP" sz="3200" dirty="0" err="1"/>
              <a:t>nvidia</a:t>
            </a:r>
            <a:r>
              <a:rPr lang="en-US" altLang="ja-JP" sz="3200" dirty="0"/>
              <a:t>/cuda:9.0-cudnn7-devel-ubuntu16.04</a:t>
            </a:r>
          </a:p>
        </p:txBody>
      </p:sp>
      <p:sp>
        <p:nvSpPr>
          <p:cNvPr id="8" name="コンテンツ プレースホルダー 2">
            <a:extLst>
              <a:ext uri="{FF2B5EF4-FFF2-40B4-BE49-F238E27FC236}">
                <a16:creationId xmlns:a16="http://schemas.microsoft.com/office/drawing/2014/main" id="{DC5CE248-E18F-44DF-A2AF-F032FD617C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450" y="1237124"/>
            <a:ext cx="11838620" cy="1157283"/>
          </a:xfrm>
        </p:spPr>
        <p:txBody>
          <a:bodyPr>
            <a:normAutofit fontScale="92500" lnSpcReduction="20000"/>
          </a:bodyPr>
          <a:lstStyle/>
          <a:p>
            <a:r>
              <a:rPr kumimoji="1" lang="en-US" altLang="ja-JP" dirty="0"/>
              <a:t>FROM</a:t>
            </a:r>
            <a:r>
              <a:rPr lang="ja-JP" altLang="en-US" dirty="0"/>
              <a:t> </a:t>
            </a:r>
            <a:r>
              <a:rPr lang="en-US" altLang="ja-JP" dirty="0"/>
              <a:t>&lt;Docker image&gt;</a:t>
            </a:r>
            <a:r>
              <a:rPr lang="ja-JP" altLang="en-US" dirty="0"/>
              <a:t>：</a:t>
            </a:r>
            <a:r>
              <a:rPr kumimoji="1" lang="ja-JP" altLang="en-US" dirty="0"/>
              <a:t>ベースとする</a:t>
            </a:r>
            <a:r>
              <a:rPr kumimoji="1" lang="en-US" altLang="ja-JP" dirty="0"/>
              <a:t>Docker image</a:t>
            </a:r>
            <a:r>
              <a:rPr kumimoji="1" lang="ja-JP" altLang="en-US" dirty="0"/>
              <a:t>を記述（だいたいは</a:t>
            </a:r>
            <a:r>
              <a:rPr kumimoji="1" lang="en-US" altLang="ja-JP" dirty="0"/>
              <a:t>OS</a:t>
            </a:r>
            <a:r>
              <a:rPr kumimoji="1" lang="ja-JP" altLang="en-US" dirty="0"/>
              <a:t>）</a:t>
            </a:r>
            <a:endParaRPr kumimoji="1" lang="en-US" altLang="ja-JP" dirty="0"/>
          </a:p>
          <a:p>
            <a:r>
              <a:rPr kumimoji="1" lang="ja-JP" altLang="en-US" dirty="0"/>
              <a:t>➡ </a:t>
            </a:r>
            <a:r>
              <a:rPr lang="ja-JP" altLang="en-US" dirty="0"/>
              <a:t>この</a:t>
            </a:r>
            <a:r>
              <a:rPr lang="en-US" altLang="ja-JP" dirty="0"/>
              <a:t>OS</a:t>
            </a:r>
            <a:r>
              <a:rPr lang="ja-JP" altLang="en-US" dirty="0"/>
              <a:t>の上にパッケージインストール等して環境を構築</a:t>
            </a:r>
            <a:endParaRPr kumimoji="1" lang="ja-JP" altLang="en-US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D9DFE2DC-48D3-459F-B94E-3760979BCBC3}"/>
              </a:ext>
            </a:extLst>
          </p:cNvPr>
          <p:cNvSpPr txBox="1"/>
          <p:nvPr/>
        </p:nvSpPr>
        <p:spPr>
          <a:xfrm>
            <a:off x="724346" y="5218669"/>
            <a:ext cx="71289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400" dirty="0"/>
              <a:t>Docker hub</a:t>
            </a:r>
            <a:r>
              <a:rPr lang="ja-JP" altLang="en-US" sz="2400" dirty="0"/>
              <a:t>（</a:t>
            </a:r>
            <a:r>
              <a:rPr lang="en-US" altLang="ja-JP" sz="2400" dirty="0"/>
              <a:t>Docker image</a:t>
            </a:r>
            <a:r>
              <a:rPr lang="ja-JP" altLang="en-US" sz="2400" dirty="0"/>
              <a:t>を管理するサイト）</a:t>
            </a:r>
            <a:endParaRPr lang="en-US" altLang="ja-JP" sz="2400" dirty="0"/>
          </a:p>
          <a:p>
            <a:pPr algn="ctr"/>
            <a:r>
              <a:rPr lang="ja-JP" altLang="en-US" sz="2400" dirty="0"/>
              <a:t>からベース</a:t>
            </a:r>
            <a:r>
              <a:rPr lang="en-US" altLang="ja-JP" sz="2400" dirty="0"/>
              <a:t>image</a:t>
            </a:r>
            <a:r>
              <a:rPr lang="ja-JP" altLang="en-US" sz="2400" dirty="0"/>
              <a:t>を持ってくる</a:t>
            </a:r>
            <a:endParaRPr kumimoji="1" lang="ja-JP" altLang="en-US" sz="2400" dirty="0"/>
          </a:p>
        </p:txBody>
      </p:sp>
      <p:pic>
        <p:nvPicPr>
          <p:cNvPr id="1026" name="Picture 2" descr="New OpenNebula 5.12 Beta with Docker Hub Integration – OpenNebula">
            <a:extLst>
              <a:ext uri="{FF2B5EF4-FFF2-40B4-BE49-F238E27FC236}">
                <a16:creationId xmlns:a16="http://schemas.microsoft.com/office/drawing/2014/main" id="{7EB80DBD-68C9-4C95-8F8B-BC49C0AE93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844" y="3539778"/>
            <a:ext cx="6505529" cy="1617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0DBDB12D-B08E-4D9D-974D-E25BBF6D722F}"/>
              </a:ext>
            </a:extLst>
          </p:cNvPr>
          <p:cNvSpPr/>
          <p:nvPr/>
        </p:nvSpPr>
        <p:spPr>
          <a:xfrm>
            <a:off x="7780117" y="3168858"/>
            <a:ext cx="3828980" cy="341632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1200" dirty="0"/>
              <a:t>FROM </a:t>
            </a:r>
            <a:r>
              <a:rPr lang="en-US" altLang="ja-JP" sz="1200" dirty="0" err="1"/>
              <a:t>nvidia</a:t>
            </a:r>
            <a:r>
              <a:rPr lang="en-US" altLang="ja-JP" sz="1200" dirty="0"/>
              <a:t>/cuda:9.0-cudnn7-devel-ubuntu16.04</a:t>
            </a:r>
          </a:p>
          <a:p>
            <a:r>
              <a:rPr lang="en-US" altLang="ja-JP" sz="1200" dirty="0"/>
              <a:t>RUN apt-get update &amp;&amp; apt-get install -y /</a:t>
            </a:r>
          </a:p>
          <a:p>
            <a:r>
              <a:rPr lang="en-US" altLang="ja-JP" sz="1200" dirty="0"/>
              <a:t>    </a:t>
            </a:r>
            <a:r>
              <a:rPr lang="en-US" altLang="ja-JP" sz="1200" dirty="0" err="1"/>
              <a:t>sudo</a:t>
            </a:r>
            <a:r>
              <a:rPr lang="en-US" altLang="ja-JP" sz="1200" dirty="0"/>
              <a:t> /</a:t>
            </a:r>
          </a:p>
          <a:p>
            <a:r>
              <a:rPr lang="en-US" altLang="ja-JP" sz="1200" dirty="0"/>
              <a:t>    </a:t>
            </a:r>
            <a:r>
              <a:rPr lang="en-US" altLang="ja-JP" sz="1200" dirty="0" err="1"/>
              <a:t>wget</a:t>
            </a:r>
            <a:r>
              <a:rPr lang="en-US" altLang="ja-JP" sz="1200" dirty="0"/>
              <a:t> /</a:t>
            </a:r>
          </a:p>
          <a:p>
            <a:r>
              <a:rPr lang="en-US" altLang="ja-JP" sz="1200" dirty="0"/>
              <a:t>    vim</a:t>
            </a:r>
          </a:p>
          <a:p>
            <a:r>
              <a:rPr lang="en-US" altLang="ja-JP" sz="1200" dirty="0"/>
              <a:t>WORKDIR /opt</a:t>
            </a:r>
          </a:p>
          <a:p>
            <a:r>
              <a:rPr lang="en-US" altLang="ja-JP" sz="1200" dirty="0"/>
              <a:t>RUN </a:t>
            </a:r>
            <a:r>
              <a:rPr lang="en-US" altLang="ja-JP" sz="1200" dirty="0" err="1"/>
              <a:t>wget</a:t>
            </a:r>
            <a:r>
              <a:rPr lang="en-US" altLang="ja-JP" sz="1200" dirty="0"/>
              <a:t> https://repo.anaconda.com/archive/Anaconda3-2020.02-Linux-x86_64.sh &amp;&amp; /</a:t>
            </a:r>
          </a:p>
          <a:p>
            <a:r>
              <a:rPr lang="en-US" altLang="ja-JP" sz="1200" dirty="0"/>
              <a:t>    </a:t>
            </a:r>
            <a:r>
              <a:rPr lang="en-US" altLang="ja-JP" sz="1200" dirty="0" err="1"/>
              <a:t>sh</a:t>
            </a:r>
            <a:r>
              <a:rPr lang="en-US" altLang="ja-JP" sz="1200" dirty="0"/>
              <a:t> Anaconda3-2020.02-Linux-x86_64.sh -b -p /opt/anaconda3 &amp;&amp; /</a:t>
            </a:r>
          </a:p>
          <a:p>
            <a:r>
              <a:rPr lang="en-US" altLang="ja-JP" sz="1200" dirty="0"/>
              <a:t>    rm -f Anaconda3-2020.02-Linux-x86_64.sh</a:t>
            </a:r>
          </a:p>
          <a:p>
            <a:r>
              <a:rPr lang="en-US" altLang="ja-JP" sz="1200" dirty="0"/>
              <a:t>ENV PATH /opt/anaconda3/bin:$PATH</a:t>
            </a:r>
          </a:p>
          <a:p>
            <a:r>
              <a:rPr lang="en-US" altLang="ja-JP" sz="1200" dirty="0"/>
              <a:t>RUN pip install --upgrade pip &amp;&amp; pip install /</a:t>
            </a:r>
          </a:p>
          <a:p>
            <a:r>
              <a:rPr lang="en-US" altLang="ja-JP" sz="1200" dirty="0"/>
              <a:t>cupy-cuda90==5.3.0 /</a:t>
            </a:r>
          </a:p>
          <a:p>
            <a:r>
              <a:rPr lang="en-US" altLang="ja-JP" sz="1200" dirty="0"/>
              <a:t>    </a:t>
            </a:r>
            <a:r>
              <a:rPr lang="en-US" altLang="ja-JP" sz="1200" dirty="0" err="1"/>
              <a:t>chainer</a:t>
            </a:r>
            <a:r>
              <a:rPr lang="en-US" altLang="ja-JP" sz="1200" dirty="0"/>
              <a:t>==5.3.0</a:t>
            </a:r>
          </a:p>
          <a:p>
            <a:r>
              <a:rPr lang="en-US" altLang="ja-JP" sz="1200" dirty="0"/>
              <a:t>WORKDIR /</a:t>
            </a:r>
          </a:p>
          <a:p>
            <a:r>
              <a:rPr lang="en-US" altLang="ja-JP" sz="1200" dirty="0"/>
              <a:t>CMD ["/bin/bash"]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442796647"/>
      </p:ext>
    </p:extLst>
  </p:cSld>
  <p:clrMapOvr>
    <a:masterClrMapping/>
  </p:clrMapOvr>
</p:sld>
</file>

<file path=ppt/theme/theme1.xml><?xml version="1.0" encoding="utf-8"?>
<a:theme xmlns:a="http://schemas.openxmlformats.org/drawingml/2006/main" name="配当">
  <a:themeElements>
    <a:clrScheme name="ユーザー定義 1">
      <a:dk1>
        <a:srgbClr val="3C3C3C"/>
      </a:dk1>
      <a:lt1>
        <a:sysClr val="window" lastClr="FFFFFF"/>
      </a:lt1>
      <a:dk2>
        <a:srgbClr val="505050"/>
      </a:dk2>
      <a:lt2>
        <a:srgbClr val="E2DFCC"/>
      </a:lt2>
      <a:accent1>
        <a:srgbClr val="3DB680"/>
      </a:accent1>
      <a:accent2>
        <a:srgbClr val="DC0A0A"/>
      </a:accent2>
      <a:accent3>
        <a:srgbClr val="B4E8D1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メイリオ＋SegoeUI">
      <a:majorFont>
        <a:latin typeface="Segoe UI"/>
        <a:ea typeface="メイリオ"/>
        <a:cs typeface=""/>
      </a:majorFont>
      <a:minorFont>
        <a:latin typeface="Segoe UI"/>
        <a:ea typeface="メイリオ"/>
        <a:cs typeface=""/>
      </a:minorFont>
    </a:fontScheme>
    <a:fmtScheme name="配当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66F1C100-1D2B-4BEA-AD01-C4F230B3B965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TM03457464[[fn=配当]]</Template>
  <TotalTime>1063</TotalTime>
  <Words>4663</Words>
  <Application>Microsoft Office PowerPoint</Application>
  <PresentationFormat>ワイド画面</PresentationFormat>
  <Paragraphs>662</Paragraphs>
  <Slides>59</Slides>
  <Notes>3</Notes>
  <HiddenSlides>0</HiddenSlides>
  <MMClips>9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59</vt:i4>
      </vt:variant>
    </vt:vector>
  </HeadingPairs>
  <TitlesOfParts>
    <vt:vector size="66" baseType="lpstr">
      <vt:lpstr>Roboto</vt:lpstr>
      <vt:lpstr>メイリオ</vt:lpstr>
      <vt:lpstr>游ゴシック</vt:lpstr>
      <vt:lpstr>Segoe UI</vt:lpstr>
      <vt:lpstr>Wingdings</vt:lpstr>
      <vt:lpstr>Wingdings 2</vt:lpstr>
      <vt:lpstr>配当</vt:lpstr>
      <vt:lpstr>機械学習のためのdocker</vt:lpstr>
      <vt:lpstr>1.docker</vt:lpstr>
      <vt:lpstr>docker</vt:lpstr>
      <vt:lpstr>コンテナ作成 流れ</vt:lpstr>
      <vt:lpstr>コンテナ作成 流れ</vt:lpstr>
      <vt:lpstr>2.Docker file</vt:lpstr>
      <vt:lpstr>Dockerfile</vt:lpstr>
      <vt:lpstr>instruction</vt:lpstr>
      <vt:lpstr>FROM</vt:lpstr>
      <vt:lpstr>ベースimageを探す</vt:lpstr>
      <vt:lpstr>ベースimageを探す</vt:lpstr>
      <vt:lpstr>FROM</vt:lpstr>
      <vt:lpstr>Dockerfileの作成，記述</vt:lpstr>
      <vt:lpstr>RUN</vt:lpstr>
      <vt:lpstr>WORKDIR</vt:lpstr>
      <vt:lpstr>ENV</vt:lpstr>
      <vt:lpstr>CMD</vt:lpstr>
      <vt:lpstr>docker build</vt:lpstr>
      <vt:lpstr>docker build 1回目</vt:lpstr>
      <vt:lpstr>docker build 2回目（キャッシュ使用）</vt:lpstr>
      <vt:lpstr>Docker image</vt:lpstr>
      <vt:lpstr>Docker image</vt:lpstr>
      <vt:lpstr>Docker layerを増やすメリット</vt:lpstr>
      <vt:lpstr>Docker layerを増やすデメリット</vt:lpstr>
      <vt:lpstr>環境構築の進め方</vt:lpstr>
      <vt:lpstr>RUN</vt:lpstr>
      <vt:lpstr>RUNを追加してbuild</vt:lpstr>
      <vt:lpstr>RUNを編集してbuild</vt:lpstr>
      <vt:lpstr>image fileの比較</vt:lpstr>
      <vt:lpstr>docker run</vt:lpstr>
      <vt:lpstr>docker run</vt:lpstr>
      <vt:lpstr>ホスト↔コンテナでファイル共有</vt:lpstr>
      <vt:lpstr>ホスト↔コンテナでファイル共有</vt:lpstr>
      <vt:lpstr>ホスト↔コンテナでファイル共有</vt:lpstr>
      <vt:lpstr>2.機械学習を行うための docker</vt:lpstr>
      <vt:lpstr>機械学習でコンテナを使う利点①</vt:lpstr>
      <vt:lpstr>機械学習でコンテナを使う利点①</vt:lpstr>
      <vt:lpstr>機械学習でコンテナを使う利点②</vt:lpstr>
      <vt:lpstr>機械学習でコンテナを使う利点③</vt:lpstr>
      <vt:lpstr>ホストとコンテナの関係性</vt:lpstr>
      <vt:lpstr>手順</vt:lpstr>
      <vt:lpstr>Dockerをインストール</vt:lpstr>
      <vt:lpstr>NVIDIA driver 確認</vt:lpstr>
      <vt:lpstr>NVIDIA driver インストール</vt:lpstr>
      <vt:lpstr>NVIDIA driver インストール</vt:lpstr>
      <vt:lpstr>nvidia-container-toolkitをインストール</vt:lpstr>
      <vt:lpstr>機械学習の際のDocker fileの主な構成</vt:lpstr>
      <vt:lpstr>Docker file作成の際の注意点</vt:lpstr>
      <vt:lpstr>機械学習におけるコンテナ作成の流れ</vt:lpstr>
      <vt:lpstr>機械学習におけるコンテナ作成の流れ　例）</vt:lpstr>
      <vt:lpstr>補足 機械学習のdocker run オプション</vt:lpstr>
      <vt:lpstr>コンテナ内でのGPUの認識</vt:lpstr>
      <vt:lpstr>3.dockerのコマンド</vt:lpstr>
      <vt:lpstr>コマンド一覧</vt:lpstr>
      <vt:lpstr>コマンド一覧</vt:lpstr>
      <vt:lpstr>コマンド一覧</vt:lpstr>
      <vt:lpstr>コマンド一覧</vt:lpstr>
      <vt:lpstr>コマンド一覧</vt:lpstr>
      <vt:lpstr>参考資料</vt:lpstr>
    </vt:vector>
  </TitlesOfParts>
  <Company>中部大学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木南 貴志</dc:creator>
  <cp:lastModifiedBy>木南　貴志</cp:lastModifiedBy>
  <cp:revision>198</cp:revision>
  <dcterms:created xsi:type="dcterms:W3CDTF">2019-06-13T15:33:34Z</dcterms:created>
  <dcterms:modified xsi:type="dcterms:W3CDTF">2020-10-27T23:28:09Z</dcterms:modified>
</cp:coreProperties>
</file>